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5" r:id="rId25"/>
    <p:sldId id="279" r:id="rId26"/>
    <p:sldId id="281" r:id="rId27"/>
    <p:sldId id="282" r:id="rId28"/>
    <p:sldId id="283" r:id="rId29"/>
    <p:sldId id="284" r:id="rId30"/>
    <p:sldId id="286" r:id="rId31"/>
    <p:sldId id="287" r:id="rId32"/>
    <p:sldId id="288" r:id="rId33"/>
    <p:sldId id="289" r:id="rId34"/>
    <p:sldId id="290" r:id="rId35"/>
    <p:sldId id="291" r:id="rId36"/>
    <p:sldId id="292" r:id="rId37"/>
    <p:sldId id="293" r:id="rId38"/>
    <p:sldId id="294" r:id="rId39"/>
    <p:sldId id="295" r:id="rId40"/>
    <p:sldId id="298" r:id="rId41"/>
    <p:sldId id="296"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7" autoAdjust="0"/>
    <p:restoredTop sz="94660"/>
  </p:normalViewPr>
  <p:slideViewPr>
    <p:cSldViewPr snapToGrid="0">
      <p:cViewPr varScale="1">
        <p:scale>
          <a:sx n="77" d="100"/>
          <a:sy n="77" d="100"/>
        </p:scale>
        <p:origin x="912" y="6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theme" Target="theme/theme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13" Type="http://schemas.openxmlformats.org/officeDocument/2006/relationships/slide" Target="slides/slide112.xml" /><Relationship Id="rId118" Type="http://schemas.openxmlformats.org/officeDocument/2006/relationships/slide" Target="slides/slide117.xml" /><Relationship Id="rId126" Type="http://schemas.openxmlformats.org/officeDocument/2006/relationships/slide" Target="slides/slide125.xml" /><Relationship Id="rId134"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presProps" Target="presProps.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9D50A-193C-46AE-8241-16880ACA74B7}" type="datetimeFigureOut">
              <a:rPr lang="en-IN" smtClean="0"/>
              <a:t>22-04-2025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57830A-1C88-4710-82E2-6491CEFBB2A3}" type="slidenum">
              <a:rPr lang="en-IN" smtClean="0"/>
              <a:t>‹#›</a:t>
            </a:fld>
            <a:endParaRPr lang="en-IN" dirty="0"/>
          </a:p>
        </p:txBody>
      </p:sp>
    </p:spTree>
    <p:extLst>
      <p:ext uri="{BB962C8B-B14F-4D97-AF65-F5344CB8AC3E}">
        <p14:creationId xmlns:p14="http://schemas.microsoft.com/office/powerpoint/2010/main" val="769369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57830A-1C88-4710-82E2-6491CEFBB2A3}" type="slidenum">
              <a:rPr lang="en-IN" smtClean="0"/>
              <a:t>45</a:t>
            </a:fld>
            <a:endParaRPr lang="en-IN"/>
          </a:p>
        </p:txBody>
      </p:sp>
    </p:spTree>
    <p:extLst>
      <p:ext uri="{BB962C8B-B14F-4D97-AF65-F5344CB8AC3E}">
        <p14:creationId xmlns:p14="http://schemas.microsoft.com/office/powerpoint/2010/main" val="286071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B1CB-BE61-5E88-C659-2CA57E1CB3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5018306-A3C6-6710-08C0-F8DF9FF8F4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E88B9C-C95A-C53F-4FA2-84AE05897257}"/>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5" name="Footer Placeholder 4">
            <a:extLst>
              <a:ext uri="{FF2B5EF4-FFF2-40B4-BE49-F238E27FC236}">
                <a16:creationId xmlns:a16="http://schemas.microsoft.com/office/drawing/2014/main" id="{AAEDD0C9-22FF-227B-0F4D-514C09C4D62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DA8CF74-7F63-6131-6F76-77FC96B10145}"/>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3391117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F0DF-DC14-EB35-48CF-255B149580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94EF09-3D83-D5F0-BC74-6F98CCCE7C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237E39-12AA-6156-23BE-B256EE2D617D}"/>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5" name="Footer Placeholder 4">
            <a:extLst>
              <a:ext uri="{FF2B5EF4-FFF2-40B4-BE49-F238E27FC236}">
                <a16:creationId xmlns:a16="http://schemas.microsoft.com/office/drawing/2014/main" id="{3200E2AE-E145-F5F4-1CF0-EFC5D16B7CF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D1C6820-728C-8C25-C299-85C4D76C0D95}"/>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1916432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FCEF8E-BFFF-369C-A3E5-0C9B3763D7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1BFDCB-BAE6-2ADB-ADE2-22524676EB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31426C-4104-E075-BE17-BFE036B331DB}"/>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5" name="Footer Placeholder 4">
            <a:extLst>
              <a:ext uri="{FF2B5EF4-FFF2-40B4-BE49-F238E27FC236}">
                <a16:creationId xmlns:a16="http://schemas.microsoft.com/office/drawing/2014/main" id="{997E806F-9049-1788-2C2C-EE8A8EA9387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3F92689-802D-F807-F62D-CB25871DF1CC}"/>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338883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EADC-01DA-A3FF-5E31-E82C8775E9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564D51-EF75-13BB-4C63-5E0D3F309D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80A430-457A-5A2C-704E-491361BB9A87}"/>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5" name="Footer Placeholder 4">
            <a:extLst>
              <a:ext uri="{FF2B5EF4-FFF2-40B4-BE49-F238E27FC236}">
                <a16:creationId xmlns:a16="http://schemas.microsoft.com/office/drawing/2014/main" id="{0C1B1BBF-8E59-E3BF-D9FC-FA63BA7C870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5F65237-6500-8DCC-E9E5-F1383CE4BBD0}"/>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3132020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68B51-1052-9CF5-E481-4D475A6F60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605E3F-940A-CDA5-E76F-CBB355F72A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F7B95C-503E-D1E9-E10A-9987279F3DCC}"/>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5" name="Footer Placeholder 4">
            <a:extLst>
              <a:ext uri="{FF2B5EF4-FFF2-40B4-BE49-F238E27FC236}">
                <a16:creationId xmlns:a16="http://schemas.microsoft.com/office/drawing/2014/main" id="{51B4F734-75C8-59CC-FF01-77142B8FF78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880F4C2-4862-681B-298E-0042D17A12FE}"/>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198602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4A12-8F83-EFA5-940F-9BE58FE4B1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AD2707-F5E2-C19F-01BE-D33F78ACCC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06C909-11C7-5409-0EA7-703D45A53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21A52D-544A-90FE-EBCC-CE3269F738CB}"/>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6" name="Footer Placeholder 5">
            <a:extLst>
              <a:ext uri="{FF2B5EF4-FFF2-40B4-BE49-F238E27FC236}">
                <a16:creationId xmlns:a16="http://schemas.microsoft.com/office/drawing/2014/main" id="{C0CC44F6-441B-4111-B4BC-FFD9380062B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A723E88-7864-D8A5-9A12-DBC20BD8CF92}"/>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2155059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3AE1-6D2D-BF84-D716-A5C10885D70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C1D50B-BBD2-1878-FF40-6F9E8EF46A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981EBE-7389-162B-D8CA-6F6C6B08E0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9170E7-12A1-7FAF-94B6-0B59FF8E5A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A9402F-595F-48CB-5D90-680435AC21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6B1CC0-F36B-FFEF-4F76-D6F1AEBABACB}"/>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8" name="Footer Placeholder 7">
            <a:extLst>
              <a:ext uri="{FF2B5EF4-FFF2-40B4-BE49-F238E27FC236}">
                <a16:creationId xmlns:a16="http://schemas.microsoft.com/office/drawing/2014/main" id="{E416114C-F2E2-B1B6-4FC8-D30575154C5A}"/>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DD0242DB-1FD9-1F69-2D65-5D9C966592D1}"/>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2489653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C9D9-CFA3-3E2F-117F-480296D2FF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503711-8D88-DC85-C85B-2178DE1A77BF}"/>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4" name="Footer Placeholder 3">
            <a:extLst>
              <a:ext uri="{FF2B5EF4-FFF2-40B4-BE49-F238E27FC236}">
                <a16:creationId xmlns:a16="http://schemas.microsoft.com/office/drawing/2014/main" id="{573C043B-6391-5750-98E4-0C376D1D7E31}"/>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AA8F3BC-64AB-A491-BF95-5D3EE5905480}"/>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278941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1D5DD-21CC-ADFD-C13B-A7486695638A}"/>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3" name="Footer Placeholder 2">
            <a:extLst>
              <a:ext uri="{FF2B5EF4-FFF2-40B4-BE49-F238E27FC236}">
                <a16:creationId xmlns:a16="http://schemas.microsoft.com/office/drawing/2014/main" id="{07804F14-E90D-3D7F-25C5-0B6ECB8EB3F9}"/>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FC048CF-D9A9-95BB-AA37-BA022ED80D49}"/>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2795337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4FDE-C8B6-76A0-2157-90BFD30D99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C4D527-1A4A-EAE1-1A82-3D85BCB135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036DC51-72AD-A1C0-9210-480816664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6096C2-2C26-1D3D-959E-FD052BA760CE}"/>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6" name="Footer Placeholder 5">
            <a:extLst>
              <a:ext uri="{FF2B5EF4-FFF2-40B4-BE49-F238E27FC236}">
                <a16:creationId xmlns:a16="http://schemas.microsoft.com/office/drawing/2014/main" id="{A564022B-D8FF-F89C-52E9-5ED4F5331A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D3B9374-DE5C-A4F7-AA8A-FEE268C5F7BA}"/>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195924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4091-7E41-736B-53AB-9023D47A54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C288BA-DA7C-6638-6A69-A0586901A7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A7BA76E2-1F3A-9649-BDEA-75D35F7AD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9E8A99-2C6A-C732-6D84-D3BD39378E03}"/>
              </a:ext>
            </a:extLst>
          </p:cNvPr>
          <p:cNvSpPr>
            <a:spLocks noGrp="1"/>
          </p:cNvSpPr>
          <p:nvPr>
            <p:ph type="dt" sz="half" idx="10"/>
          </p:nvPr>
        </p:nvSpPr>
        <p:spPr/>
        <p:txBody>
          <a:bodyPr/>
          <a:lstStyle/>
          <a:p>
            <a:fld id="{565174FA-64C2-49D4-B575-89B4A5370052}" type="datetimeFigureOut">
              <a:rPr lang="en-IN" smtClean="0"/>
              <a:t>22-04-2025</a:t>
            </a:fld>
            <a:endParaRPr lang="en-IN" dirty="0"/>
          </a:p>
        </p:txBody>
      </p:sp>
      <p:sp>
        <p:nvSpPr>
          <p:cNvPr id="6" name="Footer Placeholder 5">
            <a:extLst>
              <a:ext uri="{FF2B5EF4-FFF2-40B4-BE49-F238E27FC236}">
                <a16:creationId xmlns:a16="http://schemas.microsoft.com/office/drawing/2014/main" id="{AE44CCAD-E4C9-C874-3E87-3D1E64AA6AF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5D194D7-A546-00CB-C413-9118C05D2DAF}"/>
              </a:ext>
            </a:extLst>
          </p:cNvPr>
          <p:cNvSpPr>
            <a:spLocks noGrp="1"/>
          </p:cNvSpPr>
          <p:nvPr>
            <p:ph type="sldNum" sz="quarter" idx="12"/>
          </p:nvPr>
        </p:nvSpPr>
        <p:spPr/>
        <p:txBody>
          <a:bodyPr/>
          <a:lstStyle/>
          <a:p>
            <a:fld id="{F2912714-113B-480C-A002-68D09D77A0F3}" type="slidenum">
              <a:rPr lang="en-IN" smtClean="0"/>
              <a:t>‹#›</a:t>
            </a:fld>
            <a:endParaRPr lang="en-IN" dirty="0"/>
          </a:p>
        </p:txBody>
      </p:sp>
    </p:spTree>
    <p:extLst>
      <p:ext uri="{BB962C8B-B14F-4D97-AF65-F5344CB8AC3E}">
        <p14:creationId xmlns:p14="http://schemas.microsoft.com/office/powerpoint/2010/main" val="3409757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C33E9C-2C85-DC07-FD6F-AC82A219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20A10-A7CB-7387-1B78-1F1AEF5F95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33FF5E-B887-0FFD-067C-95CF573E6D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174FA-64C2-49D4-B575-89B4A5370052}" type="datetimeFigureOut">
              <a:rPr lang="en-IN" smtClean="0"/>
              <a:t>22-04-2025</a:t>
            </a:fld>
            <a:endParaRPr lang="en-IN" dirty="0"/>
          </a:p>
        </p:txBody>
      </p:sp>
      <p:sp>
        <p:nvSpPr>
          <p:cNvPr id="5" name="Footer Placeholder 4">
            <a:extLst>
              <a:ext uri="{FF2B5EF4-FFF2-40B4-BE49-F238E27FC236}">
                <a16:creationId xmlns:a16="http://schemas.microsoft.com/office/drawing/2014/main" id="{A0E630DC-DE0C-AD50-EF70-4F9E72E14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82F76A45-83C4-F366-07F8-BD5DA5DB9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912714-113B-480C-A002-68D09D77A0F3}" type="slidenum">
              <a:rPr lang="en-IN" smtClean="0"/>
              <a:t>‹#›</a:t>
            </a:fld>
            <a:endParaRPr lang="en-IN" dirty="0"/>
          </a:p>
        </p:txBody>
      </p:sp>
    </p:spTree>
    <p:extLst>
      <p:ext uri="{BB962C8B-B14F-4D97-AF65-F5344CB8AC3E}">
        <p14:creationId xmlns:p14="http://schemas.microsoft.com/office/powerpoint/2010/main" val="2791397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1.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7.xml" /></Relationships>
</file>

<file path=ppt/slides/_rels/slide102.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7.xml" /></Relationships>
</file>

<file path=ppt/slides/_rels/slide103.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7.xml" /></Relationships>
</file>

<file path=ppt/slides/_rels/slide104.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7.xml" /></Relationships>
</file>

<file path=ppt/slides/_rels/slide105.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7.xml" /></Relationships>
</file>

<file path=ppt/slides/_rels/slide106.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7.xml" /></Relationships>
</file>

<file path=ppt/slides/_rels/slide107.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7.xml" /></Relationships>
</file>

<file path=ppt/slides/_rels/slide108.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7.xml" /></Relationships>
</file>

<file path=ppt/slides/_rels/slide109.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10.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7.xml" /></Relationships>
</file>

<file path=ppt/slides/_rels/slide111.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7.xml" /></Relationships>
</file>

<file path=ppt/slides/_rels/slide112.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7.xml" /></Relationships>
</file>

<file path=ppt/slides/_rels/slide113.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7.xml" /></Relationships>
</file>

<file path=ppt/slides/_rels/slide114.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7.xml" /></Relationships>
</file>

<file path=ppt/slides/_rels/slide115.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7.xml" /></Relationships>
</file>

<file path=ppt/slides/_rels/slide116.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7.xml"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7.xml" /><Relationship Id="rId4" Type="http://schemas.openxmlformats.org/officeDocument/2006/relationships/image" Target="../media/image24.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7.xml" /><Relationship Id="rId4" Type="http://schemas.openxmlformats.org/officeDocument/2006/relationships/image" Target="../media/image28.png" /></Relationships>
</file>

<file path=ppt/slides/_rels/slide29.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2" Type="http://schemas.openxmlformats.org/officeDocument/2006/relationships/hyperlink" Target="https://hub.docker.com/repository/docker/stacksimplify/kubenginx" TargetMode="External"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2" Type="http://schemas.openxmlformats.org/officeDocument/2006/relationships/hyperlink" Target="https://hub.docker.com/repository/docker/stacksimplify/kube-frontend-nginx" TargetMode="External"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3.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7.xml" /></Relationships>
</file>

<file path=ppt/slides/_rels/slide74.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7.xml" /></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stacksimplify/azure-aks-kubernetes-masterclass/blob/master/05-Azure-Disks-for-AKS-Storage/05-01-SC-PVC-ConfigMap-MySQL/kube-manifests/01-storage-class.yml" TargetMode="External" /><Relationship Id="rId1" Type="http://schemas.openxmlformats.org/officeDocument/2006/relationships/slideLayout" Target="../slideLayouts/slideLayout7.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4.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7.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6.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7.xml" /></Relationships>
</file>

<file path=ppt/slides/_rels/slide87.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7.xml" /></Relationships>
</file>

<file path=ppt/slides/_rels/slide88.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7.xml" /></Relationships>
</file>

<file path=ppt/slides/_rels/slide89.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90.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7.xml" /></Relationships>
</file>

<file path=ppt/slides/_rels/slide91.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7.xml" /></Relationships>
</file>

<file path=ppt/slides/_rels/slide92.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7.xml" /></Relationships>
</file>

<file path=ppt/slides/_rels/slide93.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7.xml" /></Relationships>
</file>

<file path=ppt/slides/_rels/slide94.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7.xml" /></Relationships>
</file>

<file path=ppt/slides/_rels/slide95.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7.xml" /></Relationships>
</file>

<file path=ppt/slides/_rels/slide96.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7.xml" /></Relationships>
</file>

<file path=ppt/slides/_rels/slide97.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7.xml" /></Relationships>
</file>

<file path=ppt/slides/_rels/slide98.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7.xml" /></Relationships>
</file>

<file path=ppt/slides/_rels/slide99.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83F2FC-599E-A679-301C-A1491F52B000}"/>
              </a:ext>
            </a:extLst>
          </p:cNvPr>
          <p:cNvSpPr txBox="1"/>
          <p:nvPr/>
        </p:nvSpPr>
        <p:spPr>
          <a:xfrm>
            <a:off x="4790661" y="765313"/>
            <a:ext cx="4442791" cy="830997"/>
          </a:xfrm>
          <a:prstGeom prst="rect">
            <a:avLst/>
          </a:prstGeom>
          <a:noFill/>
        </p:spPr>
        <p:txBody>
          <a:bodyPr wrap="square" rtlCol="0">
            <a:spAutoFit/>
          </a:bodyPr>
          <a:lstStyle/>
          <a:p>
            <a:r>
              <a:rPr lang="en-IN" sz="2400" b="1" dirty="0"/>
              <a:t>Kubernetes</a:t>
            </a:r>
          </a:p>
          <a:p>
            <a:endParaRPr lang="en-IN" sz="2400" b="1" dirty="0"/>
          </a:p>
        </p:txBody>
      </p:sp>
    </p:spTree>
    <p:extLst>
      <p:ext uri="{BB962C8B-B14F-4D97-AF65-F5344CB8AC3E}">
        <p14:creationId xmlns:p14="http://schemas.microsoft.com/office/powerpoint/2010/main" val="70327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B39658-1CBC-8547-0A3C-00675F734EB4}"/>
              </a:ext>
            </a:extLst>
          </p:cNvPr>
          <p:cNvPicPr>
            <a:picLocks noChangeAspect="1"/>
          </p:cNvPicPr>
          <p:nvPr/>
        </p:nvPicPr>
        <p:blipFill>
          <a:blip r:embed="rId2"/>
          <a:stretch>
            <a:fillRect/>
          </a:stretch>
        </p:blipFill>
        <p:spPr>
          <a:xfrm>
            <a:off x="563244" y="556577"/>
            <a:ext cx="11382247" cy="5234623"/>
          </a:xfrm>
          <a:prstGeom prst="rect">
            <a:avLst/>
          </a:prstGeom>
        </p:spPr>
      </p:pic>
    </p:spTree>
    <p:extLst>
      <p:ext uri="{BB962C8B-B14F-4D97-AF65-F5344CB8AC3E}">
        <p14:creationId xmlns:p14="http://schemas.microsoft.com/office/powerpoint/2010/main" val="450078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C12D1-9694-EB6F-A9B5-B80EF5F48A95}"/>
              </a:ext>
            </a:extLst>
          </p:cNvPr>
          <p:cNvSpPr txBox="1"/>
          <p:nvPr/>
        </p:nvSpPr>
        <p:spPr>
          <a:xfrm>
            <a:off x="3048827" y="474345"/>
            <a:ext cx="7427015" cy="6025846"/>
          </a:xfrm>
          <a:prstGeom prst="rect">
            <a:avLst/>
          </a:prstGeom>
          <a:noFill/>
        </p:spPr>
        <p:txBody>
          <a:bodyPr wrap="square">
            <a:spAutoFit/>
          </a:bodyPr>
          <a:lstStyle/>
          <a:p>
            <a:r>
              <a:rPr lang="en-IN" sz="2400" b="1" dirty="0"/>
              <a:t>Create Namespace</a:t>
            </a:r>
          </a:p>
          <a:p>
            <a:r>
              <a:rPr lang="en-IN" b="1" dirty="0"/>
              <a:t># List Namespaces</a:t>
            </a:r>
          </a:p>
          <a:p>
            <a:r>
              <a:rPr lang="en-IN" dirty="0" err="1"/>
              <a:t>kubectl</a:t>
            </a:r>
            <a:r>
              <a:rPr lang="en-IN" dirty="0"/>
              <a:t> get ns </a:t>
            </a:r>
          </a:p>
          <a:p>
            <a:endParaRPr lang="en-IN" dirty="0"/>
          </a:p>
          <a:p>
            <a:r>
              <a:rPr lang="en-IN" b="1" dirty="0"/>
              <a:t># </a:t>
            </a:r>
            <a:r>
              <a:rPr lang="en-IN" b="1" dirty="0" err="1"/>
              <a:t>Craete</a:t>
            </a:r>
            <a:r>
              <a:rPr lang="en-IN" b="1" dirty="0"/>
              <a:t> Namespace</a:t>
            </a:r>
          </a:p>
          <a:p>
            <a:r>
              <a:rPr lang="en-IN" dirty="0" err="1"/>
              <a:t>kubectl</a:t>
            </a:r>
            <a:r>
              <a:rPr lang="en-IN" dirty="0"/>
              <a:t> create namespace &lt;namespace-name&gt;</a:t>
            </a:r>
          </a:p>
          <a:p>
            <a:r>
              <a:rPr lang="en-IN" dirty="0" err="1"/>
              <a:t>kubectl</a:t>
            </a:r>
            <a:r>
              <a:rPr lang="en-IN" dirty="0"/>
              <a:t> create namespace dev1</a:t>
            </a:r>
          </a:p>
          <a:p>
            <a:r>
              <a:rPr lang="en-IN" dirty="0" err="1"/>
              <a:t>kubectl</a:t>
            </a:r>
            <a:r>
              <a:rPr lang="en-IN" dirty="0"/>
              <a:t> create namespace dev2</a:t>
            </a:r>
          </a:p>
          <a:p>
            <a:endParaRPr lang="en-IN" dirty="0"/>
          </a:p>
          <a:p>
            <a:r>
              <a:rPr lang="en-IN" b="1" dirty="0"/>
              <a:t># List Namespaces</a:t>
            </a:r>
          </a:p>
          <a:p>
            <a:r>
              <a:rPr lang="en-IN" dirty="0" err="1"/>
              <a:t>kubectl</a:t>
            </a:r>
            <a:r>
              <a:rPr lang="en-IN" dirty="0"/>
              <a:t> get ns </a:t>
            </a:r>
          </a:p>
          <a:p>
            <a:r>
              <a:rPr lang="en-IN" dirty="0"/>
              <a:t>Deploy All k8s Objects to default, dev1 and dev2 namespaces</a:t>
            </a:r>
          </a:p>
          <a:p>
            <a:r>
              <a:rPr lang="en-IN" b="1" dirty="0"/>
              <a:t># Deploy All k8s Objects</a:t>
            </a:r>
          </a:p>
          <a:p>
            <a:r>
              <a:rPr lang="en-IN" dirty="0" err="1"/>
              <a:t>kubectl</a:t>
            </a:r>
            <a:r>
              <a:rPr lang="en-IN" dirty="0"/>
              <a:t> apply -f </a:t>
            </a:r>
            <a:r>
              <a:rPr lang="en-IN" dirty="0" err="1"/>
              <a:t>kube</a:t>
            </a:r>
            <a:r>
              <a:rPr lang="en-IN" dirty="0"/>
              <a:t>-manifests/  </a:t>
            </a:r>
          </a:p>
          <a:p>
            <a:r>
              <a:rPr lang="en-IN" dirty="0" err="1"/>
              <a:t>kubectl</a:t>
            </a:r>
            <a:r>
              <a:rPr lang="en-IN" dirty="0"/>
              <a:t> apply -f </a:t>
            </a:r>
            <a:r>
              <a:rPr lang="en-IN" dirty="0" err="1"/>
              <a:t>kube</a:t>
            </a:r>
            <a:r>
              <a:rPr lang="en-IN" dirty="0"/>
              <a:t>-manifests/ -n dev1</a:t>
            </a:r>
          </a:p>
          <a:p>
            <a:r>
              <a:rPr lang="en-IN" dirty="0" err="1"/>
              <a:t>kubectl</a:t>
            </a:r>
            <a:r>
              <a:rPr lang="en-IN" dirty="0"/>
              <a:t> apply -f </a:t>
            </a:r>
            <a:r>
              <a:rPr lang="en-IN" dirty="0" err="1"/>
              <a:t>kube</a:t>
            </a:r>
            <a:r>
              <a:rPr lang="en-IN" dirty="0"/>
              <a:t>-manifests/ -n dev2</a:t>
            </a:r>
          </a:p>
          <a:p>
            <a:endParaRPr lang="en-IN" dirty="0"/>
          </a:p>
          <a:p>
            <a:r>
              <a:rPr lang="en-IN" b="1" dirty="0"/>
              <a:t># List all objects from default, dev1 &amp; dev2 Namespaces</a:t>
            </a:r>
          </a:p>
          <a:p>
            <a:r>
              <a:rPr lang="en-IN" dirty="0" err="1"/>
              <a:t>kubectl</a:t>
            </a:r>
            <a:r>
              <a:rPr lang="en-IN" dirty="0"/>
              <a:t> get all -n default</a:t>
            </a:r>
          </a:p>
          <a:p>
            <a:r>
              <a:rPr lang="en-IN" dirty="0" err="1"/>
              <a:t>kubectl</a:t>
            </a:r>
            <a:r>
              <a:rPr lang="en-IN" dirty="0"/>
              <a:t> get all -n dev1</a:t>
            </a:r>
          </a:p>
          <a:p>
            <a:r>
              <a:rPr lang="en-IN" dirty="0" err="1"/>
              <a:t>kubectl</a:t>
            </a:r>
            <a:r>
              <a:rPr lang="en-IN" dirty="0"/>
              <a:t> get all -n dev2</a:t>
            </a:r>
          </a:p>
        </p:txBody>
      </p:sp>
    </p:spTree>
    <p:extLst>
      <p:ext uri="{BB962C8B-B14F-4D97-AF65-F5344CB8AC3E}">
        <p14:creationId xmlns:p14="http://schemas.microsoft.com/office/powerpoint/2010/main" val="22409758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3B66B-67E3-3EB2-2AE1-25B611993ED3}"/>
              </a:ext>
            </a:extLst>
          </p:cNvPr>
          <p:cNvPicPr>
            <a:picLocks noChangeAspect="1"/>
          </p:cNvPicPr>
          <p:nvPr/>
        </p:nvPicPr>
        <p:blipFill>
          <a:blip r:embed="rId2"/>
          <a:stretch>
            <a:fillRect/>
          </a:stretch>
        </p:blipFill>
        <p:spPr>
          <a:xfrm>
            <a:off x="252986" y="301928"/>
            <a:ext cx="11686028" cy="6254143"/>
          </a:xfrm>
          <a:prstGeom prst="rect">
            <a:avLst/>
          </a:prstGeom>
        </p:spPr>
      </p:pic>
    </p:spTree>
    <p:extLst>
      <p:ext uri="{BB962C8B-B14F-4D97-AF65-F5344CB8AC3E}">
        <p14:creationId xmlns:p14="http://schemas.microsoft.com/office/powerpoint/2010/main" val="200804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41F18-9F6A-11A1-3A02-D18E58698400}"/>
              </a:ext>
            </a:extLst>
          </p:cNvPr>
          <p:cNvPicPr>
            <a:picLocks noChangeAspect="1"/>
          </p:cNvPicPr>
          <p:nvPr/>
        </p:nvPicPr>
        <p:blipFill>
          <a:blip r:embed="rId2"/>
          <a:stretch>
            <a:fillRect/>
          </a:stretch>
        </p:blipFill>
        <p:spPr>
          <a:xfrm>
            <a:off x="146103" y="443524"/>
            <a:ext cx="11899794" cy="5970951"/>
          </a:xfrm>
          <a:prstGeom prst="rect">
            <a:avLst/>
          </a:prstGeom>
        </p:spPr>
      </p:pic>
    </p:spTree>
    <p:extLst>
      <p:ext uri="{BB962C8B-B14F-4D97-AF65-F5344CB8AC3E}">
        <p14:creationId xmlns:p14="http://schemas.microsoft.com/office/powerpoint/2010/main" val="16242646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FFA5-C18F-DAC1-269E-F2EF516A8C20}"/>
              </a:ext>
            </a:extLst>
          </p:cNvPr>
          <p:cNvPicPr>
            <a:picLocks noChangeAspect="1"/>
          </p:cNvPicPr>
          <p:nvPr/>
        </p:nvPicPr>
        <p:blipFill>
          <a:blip r:embed="rId2"/>
          <a:stretch>
            <a:fillRect/>
          </a:stretch>
        </p:blipFill>
        <p:spPr>
          <a:xfrm>
            <a:off x="278156" y="381048"/>
            <a:ext cx="11635688" cy="6095903"/>
          </a:xfrm>
          <a:prstGeom prst="rect">
            <a:avLst/>
          </a:prstGeom>
        </p:spPr>
      </p:pic>
    </p:spTree>
    <p:extLst>
      <p:ext uri="{BB962C8B-B14F-4D97-AF65-F5344CB8AC3E}">
        <p14:creationId xmlns:p14="http://schemas.microsoft.com/office/powerpoint/2010/main" val="1132516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1114A-BDD8-EA69-06B7-92A75017A1DC}"/>
              </a:ext>
            </a:extLst>
          </p:cNvPr>
          <p:cNvPicPr>
            <a:picLocks noChangeAspect="1"/>
          </p:cNvPicPr>
          <p:nvPr/>
        </p:nvPicPr>
        <p:blipFill>
          <a:blip r:embed="rId2"/>
          <a:stretch>
            <a:fillRect/>
          </a:stretch>
        </p:blipFill>
        <p:spPr>
          <a:xfrm>
            <a:off x="113688" y="327372"/>
            <a:ext cx="12078312" cy="6401420"/>
          </a:xfrm>
          <a:prstGeom prst="rect">
            <a:avLst/>
          </a:prstGeom>
        </p:spPr>
      </p:pic>
    </p:spTree>
    <p:extLst>
      <p:ext uri="{BB962C8B-B14F-4D97-AF65-F5344CB8AC3E}">
        <p14:creationId xmlns:p14="http://schemas.microsoft.com/office/powerpoint/2010/main" val="30337899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CA2067-DE16-F298-B811-E79A04455429}"/>
              </a:ext>
            </a:extLst>
          </p:cNvPr>
          <p:cNvPicPr>
            <a:picLocks noChangeAspect="1"/>
          </p:cNvPicPr>
          <p:nvPr/>
        </p:nvPicPr>
        <p:blipFill>
          <a:blip r:embed="rId2"/>
          <a:stretch>
            <a:fillRect/>
          </a:stretch>
        </p:blipFill>
        <p:spPr>
          <a:xfrm>
            <a:off x="362778" y="436831"/>
            <a:ext cx="11466444" cy="5984338"/>
          </a:xfrm>
          <a:prstGeom prst="rect">
            <a:avLst/>
          </a:prstGeom>
        </p:spPr>
      </p:pic>
    </p:spTree>
    <p:extLst>
      <p:ext uri="{BB962C8B-B14F-4D97-AF65-F5344CB8AC3E}">
        <p14:creationId xmlns:p14="http://schemas.microsoft.com/office/powerpoint/2010/main" val="2690160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A0A4E-2521-C9B1-FE3D-C5052A9089D2}"/>
              </a:ext>
            </a:extLst>
          </p:cNvPr>
          <p:cNvPicPr>
            <a:picLocks noChangeAspect="1"/>
          </p:cNvPicPr>
          <p:nvPr/>
        </p:nvPicPr>
        <p:blipFill>
          <a:blip r:embed="rId2"/>
          <a:stretch>
            <a:fillRect/>
          </a:stretch>
        </p:blipFill>
        <p:spPr>
          <a:xfrm>
            <a:off x="159435" y="1049272"/>
            <a:ext cx="11873130" cy="4759456"/>
          </a:xfrm>
          <a:prstGeom prst="rect">
            <a:avLst/>
          </a:prstGeom>
        </p:spPr>
      </p:pic>
    </p:spTree>
    <p:extLst>
      <p:ext uri="{BB962C8B-B14F-4D97-AF65-F5344CB8AC3E}">
        <p14:creationId xmlns:p14="http://schemas.microsoft.com/office/powerpoint/2010/main" val="6350220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3DCD3-B507-98B5-E962-EC276E358339}"/>
              </a:ext>
            </a:extLst>
          </p:cNvPr>
          <p:cNvPicPr>
            <a:picLocks noChangeAspect="1"/>
          </p:cNvPicPr>
          <p:nvPr/>
        </p:nvPicPr>
        <p:blipFill>
          <a:blip r:embed="rId2"/>
          <a:stretch>
            <a:fillRect/>
          </a:stretch>
        </p:blipFill>
        <p:spPr>
          <a:xfrm>
            <a:off x="182811" y="516236"/>
            <a:ext cx="11826378" cy="5825527"/>
          </a:xfrm>
          <a:prstGeom prst="rect">
            <a:avLst/>
          </a:prstGeom>
        </p:spPr>
      </p:pic>
    </p:spTree>
    <p:extLst>
      <p:ext uri="{BB962C8B-B14F-4D97-AF65-F5344CB8AC3E}">
        <p14:creationId xmlns:p14="http://schemas.microsoft.com/office/powerpoint/2010/main" val="21854618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13B44-2675-1EEF-02EB-FCD3FCA9512A}"/>
              </a:ext>
            </a:extLst>
          </p:cNvPr>
          <p:cNvPicPr>
            <a:picLocks noChangeAspect="1"/>
          </p:cNvPicPr>
          <p:nvPr/>
        </p:nvPicPr>
        <p:blipFill>
          <a:blip r:embed="rId2"/>
          <a:stretch>
            <a:fillRect/>
          </a:stretch>
        </p:blipFill>
        <p:spPr>
          <a:xfrm>
            <a:off x="235831" y="394726"/>
            <a:ext cx="11720338" cy="6068547"/>
          </a:xfrm>
          <a:prstGeom prst="rect">
            <a:avLst/>
          </a:prstGeom>
        </p:spPr>
      </p:pic>
    </p:spTree>
    <p:extLst>
      <p:ext uri="{BB962C8B-B14F-4D97-AF65-F5344CB8AC3E}">
        <p14:creationId xmlns:p14="http://schemas.microsoft.com/office/powerpoint/2010/main" val="3426011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993F35-3038-113C-5CBF-7ACF83C55537}"/>
              </a:ext>
            </a:extLst>
          </p:cNvPr>
          <p:cNvPicPr>
            <a:picLocks noChangeAspect="1"/>
          </p:cNvPicPr>
          <p:nvPr/>
        </p:nvPicPr>
        <p:blipFill>
          <a:blip r:embed="rId2"/>
          <a:stretch>
            <a:fillRect/>
          </a:stretch>
        </p:blipFill>
        <p:spPr>
          <a:xfrm>
            <a:off x="282281" y="577147"/>
            <a:ext cx="11627437" cy="5703706"/>
          </a:xfrm>
          <a:prstGeom prst="rect">
            <a:avLst/>
          </a:prstGeom>
        </p:spPr>
      </p:pic>
    </p:spTree>
    <p:extLst>
      <p:ext uri="{BB962C8B-B14F-4D97-AF65-F5344CB8AC3E}">
        <p14:creationId xmlns:p14="http://schemas.microsoft.com/office/powerpoint/2010/main" val="141709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CE52BB-F4E5-2F69-EAB4-0AAF1C18E7D0}"/>
              </a:ext>
            </a:extLst>
          </p:cNvPr>
          <p:cNvPicPr>
            <a:picLocks noChangeAspect="1"/>
          </p:cNvPicPr>
          <p:nvPr/>
        </p:nvPicPr>
        <p:blipFill>
          <a:blip r:embed="rId2"/>
          <a:stretch>
            <a:fillRect/>
          </a:stretch>
        </p:blipFill>
        <p:spPr>
          <a:xfrm>
            <a:off x="1005205" y="687705"/>
            <a:ext cx="10734134" cy="5133975"/>
          </a:xfrm>
          <a:prstGeom prst="rect">
            <a:avLst/>
          </a:prstGeom>
        </p:spPr>
      </p:pic>
    </p:spTree>
    <p:extLst>
      <p:ext uri="{BB962C8B-B14F-4D97-AF65-F5344CB8AC3E}">
        <p14:creationId xmlns:p14="http://schemas.microsoft.com/office/powerpoint/2010/main" val="17227123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84416-FFF0-4B71-B300-E7FD270AF5BA}"/>
              </a:ext>
            </a:extLst>
          </p:cNvPr>
          <p:cNvPicPr>
            <a:picLocks noChangeAspect="1"/>
          </p:cNvPicPr>
          <p:nvPr/>
        </p:nvPicPr>
        <p:blipFill>
          <a:blip r:embed="rId2"/>
          <a:stretch>
            <a:fillRect/>
          </a:stretch>
        </p:blipFill>
        <p:spPr>
          <a:xfrm>
            <a:off x="0" y="288397"/>
            <a:ext cx="12192000" cy="6281205"/>
          </a:xfrm>
          <a:prstGeom prst="rect">
            <a:avLst/>
          </a:prstGeom>
        </p:spPr>
      </p:pic>
    </p:spTree>
    <p:extLst>
      <p:ext uri="{BB962C8B-B14F-4D97-AF65-F5344CB8AC3E}">
        <p14:creationId xmlns:p14="http://schemas.microsoft.com/office/powerpoint/2010/main" val="41313404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431BB-1B18-000D-EBDA-4451CA5FE856}"/>
              </a:ext>
            </a:extLst>
          </p:cNvPr>
          <p:cNvPicPr>
            <a:picLocks noChangeAspect="1"/>
          </p:cNvPicPr>
          <p:nvPr/>
        </p:nvPicPr>
        <p:blipFill>
          <a:blip r:embed="rId2"/>
          <a:stretch>
            <a:fillRect/>
          </a:stretch>
        </p:blipFill>
        <p:spPr>
          <a:xfrm>
            <a:off x="0" y="266775"/>
            <a:ext cx="12192000" cy="6324450"/>
          </a:xfrm>
          <a:prstGeom prst="rect">
            <a:avLst/>
          </a:prstGeom>
        </p:spPr>
      </p:pic>
      <p:pic>
        <p:nvPicPr>
          <p:cNvPr id="4" name="Picture 3">
            <a:extLst>
              <a:ext uri="{FF2B5EF4-FFF2-40B4-BE49-F238E27FC236}">
                <a16:creationId xmlns:a16="http://schemas.microsoft.com/office/drawing/2014/main" id="{84D23C1B-B609-89F6-63F8-C2134856D489}"/>
              </a:ext>
            </a:extLst>
          </p:cNvPr>
          <p:cNvPicPr>
            <a:picLocks noChangeAspect="1"/>
          </p:cNvPicPr>
          <p:nvPr/>
        </p:nvPicPr>
        <p:blipFill>
          <a:blip r:embed="rId2"/>
          <a:stretch>
            <a:fillRect/>
          </a:stretch>
        </p:blipFill>
        <p:spPr>
          <a:xfrm>
            <a:off x="152400" y="419175"/>
            <a:ext cx="12192000" cy="6324450"/>
          </a:xfrm>
          <a:prstGeom prst="rect">
            <a:avLst/>
          </a:prstGeom>
        </p:spPr>
      </p:pic>
    </p:spTree>
    <p:extLst>
      <p:ext uri="{BB962C8B-B14F-4D97-AF65-F5344CB8AC3E}">
        <p14:creationId xmlns:p14="http://schemas.microsoft.com/office/powerpoint/2010/main" val="41354313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6F5DD-72BE-C8A9-1C68-4BCE794C65C3}"/>
              </a:ext>
            </a:extLst>
          </p:cNvPr>
          <p:cNvPicPr>
            <a:picLocks noChangeAspect="1"/>
          </p:cNvPicPr>
          <p:nvPr/>
        </p:nvPicPr>
        <p:blipFill>
          <a:blip r:embed="rId2"/>
          <a:stretch>
            <a:fillRect/>
          </a:stretch>
        </p:blipFill>
        <p:spPr>
          <a:xfrm>
            <a:off x="0" y="810533"/>
            <a:ext cx="12192000" cy="5236933"/>
          </a:xfrm>
          <a:prstGeom prst="rect">
            <a:avLst/>
          </a:prstGeom>
        </p:spPr>
      </p:pic>
    </p:spTree>
    <p:extLst>
      <p:ext uri="{BB962C8B-B14F-4D97-AF65-F5344CB8AC3E}">
        <p14:creationId xmlns:p14="http://schemas.microsoft.com/office/powerpoint/2010/main" val="5916536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D5996-9D20-5EC2-32BF-6B803420402A}"/>
              </a:ext>
            </a:extLst>
          </p:cNvPr>
          <p:cNvPicPr>
            <a:picLocks noChangeAspect="1"/>
          </p:cNvPicPr>
          <p:nvPr/>
        </p:nvPicPr>
        <p:blipFill>
          <a:blip r:embed="rId2"/>
          <a:stretch>
            <a:fillRect/>
          </a:stretch>
        </p:blipFill>
        <p:spPr>
          <a:xfrm>
            <a:off x="0" y="126833"/>
            <a:ext cx="12192000" cy="6604334"/>
          </a:xfrm>
          <a:prstGeom prst="rect">
            <a:avLst/>
          </a:prstGeom>
        </p:spPr>
      </p:pic>
    </p:spTree>
    <p:extLst>
      <p:ext uri="{BB962C8B-B14F-4D97-AF65-F5344CB8AC3E}">
        <p14:creationId xmlns:p14="http://schemas.microsoft.com/office/powerpoint/2010/main" val="23521622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2C8A1-8B83-BE29-DF89-65B8234513CB}"/>
              </a:ext>
            </a:extLst>
          </p:cNvPr>
          <p:cNvPicPr>
            <a:picLocks noChangeAspect="1"/>
          </p:cNvPicPr>
          <p:nvPr/>
        </p:nvPicPr>
        <p:blipFill>
          <a:blip r:embed="rId2"/>
          <a:stretch>
            <a:fillRect/>
          </a:stretch>
        </p:blipFill>
        <p:spPr>
          <a:xfrm>
            <a:off x="0" y="198238"/>
            <a:ext cx="12192000" cy="6461524"/>
          </a:xfrm>
          <a:prstGeom prst="rect">
            <a:avLst/>
          </a:prstGeom>
        </p:spPr>
      </p:pic>
    </p:spTree>
    <p:extLst>
      <p:ext uri="{BB962C8B-B14F-4D97-AF65-F5344CB8AC3E}">
        <p14:creationId xmlns:p14="http://schemas.microsoft.com/office/powerpoint/2010/main" val="26242326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8DFC35-C6F1-AA62-8AAB-492E36BCA259}"/>
              </a:ext>
            </a:extLst>
          </p:cNvPr>
          <p:cNvPicPr>
            <a:picLocks noChangeAspect="1"/>
          </p:cNvPicPr>
          <p:nvPr/>
        </p:nvPicPr>
        <p:blipFill>
          <a:blip r:embed="rId2"/>
          <a:stretch>
            <a:fillRect/>
          </a:stretch>
        </p:blipFill>
        <p:spPr>
          <a:xfrm>
            <a:off x="0" y="187399"/>
            <a:ext cx="12192000" cy="6463323"/>
          </a:xfrm>
          <a:prstGeom prst="rect">
            <a:avLst/>
          </a:prstGeom>
        </p:spPr>
      </p:pic>
    </p:spTree>
    <p:extLst>
      <p:ext uri="{BB962C8B-B14F-4D97-AF65-F5344CB8AC3E}">
        <p14:creationId xmlns:p14="http://schemas.microsoft.com/office/powerpoint/2010/main" val="3631908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4FEA1B-C0B6-E2A9-C037-2F09AC67C1DE}"/>
              </a:ext>
            </a:extLst>
          </p:cNvPr>
          <p:cNvPicPr>
            <a:picLocks noChangeAspect="1"/>
          </p:cNvPicPr>
          <p:nvPr/>
        </p:nvPicPr>
        <p:blipFill>
          <a:blip r:embed="rId2"/>
          <a:stretch>
            <a:fillRect/>
          </a:stretch>
        </p:blipFill>
        <p:spPr>
          <a:xfrm>
            <a:off x="1181100" y="1924050"/>
            <a:ext cx="9829800" cy="3009900"/>
          </a:xfrm>
          <a:prstGeom prst="rect">
            <a:avLst/>
          </a:prstGeom>
        </p:spPr>
      </p:pic>
    </p:spTree>
    <p:extLst>
      <p:ext uri="{BB962C8B-B14F-4D97-AF65-F5344CB8AC3E}">
        <p14:creationId xmlns:p14="http://schemas.microsoft.com/office/powerpoint/2010/main" val="6701488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37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1837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644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9A521B-BA83-1479-1FC0-486CC6520E94}"/>
              </a:ext>
            </a:extLst>
          </p:cNvPr>
          <p:cNvPicPr>
            <a:picLocks noChangeAspect="1"/>
          </p:cNvPicPr>
          <p:nvPr/>
        </p:nvPicPr>
        <p:blipFill>
          <a:blip r:embed="rId2"/>
          <a:stretch>
            <a:fillRect/>
          </a:stretch>
        </p:blipFill>
        <p:spPr>
          <a:xfrm>
            <a:off x="898524" y="649922"/>
            <a:ext cx="10685855" cy="4623118"/>
          </a:xfrm>
          <a:prstGeom prst="rect">
            <a:avLst/>
          </a:prstGeom>
        </p:spPr>
      </p:pic>
    </p:spTree>
    <p:extLst>
      <p:ext uri="{BB962C8B-B14F-4D97-AF65-F5344CB8AC3E}">
        <p14:creationId xmlns:p14="http://schemas.microsoft.com/office/powerpoint/2010/main" val="40999458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0296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293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495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864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7259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3881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9443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9760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39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9C4CD-8D15-230D-FC05-772067A8710E}"/>
              </a:ext>
            </a:extLst>
          </p:cNvPr>
          <p:cNvSpPr txBox="1"/>
          <p:nvPr/>
        </p:nvSpPr>
        <p:spPr>
          <a:xfrm>
            <a:off x="670560" y="149302"/>
            <a:ext cx="6096000" cy="463397"/>
          </a:xfrm>
          <a:prstGeom prst="rect">
            <a:avLst/>
          </a:prstGeom>
          <a:noFill/>
        </p:spPr>
        <p:txBody>
          <a:bodyPr wrap="square">
            <a:spAutoFit/>
          </a:bodyPr>
          <a:lstStyle/>
          <a:p>
            <a:pPr marL="90170" indent="-90170" algn="just">
              <a:lnSpc>
                <a:spcPct val="150000"/>
              </a:lnSpc>
              <a:spcAft>
                <a:spcPts val="800"/>
              </a:spcAf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Kubernetes fundamentals: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F2E12DA-0835-9FA5-5F26-9FC28E4B1457}"/>
              </a:ext>
            </a:extLst>
          </p:cNvPr>
          <p:cNvPicPr>
            <a:picLocks noChangeAspect="1"/>
          </p:cNvPicPr>
          <p:nvPr/>
        </p:nvPicPr>
        <p:blipFill>
          <a:blip r:embed="rId2"/>
          <a:stretch>
            <a:fillRect/>
          </a:stretch>
        </p:blipFill>
        <p:spPr>
          <a:xfrm>
            <a:off x="670560" y="1079817"/>
            <a:ext cx="10957560" cy="5544336"/>
          </a:xfrm>
          <a:prstGeom prst="rect">
            <a:avLst/>
          </a:prstGeom>
        </p:spPr>
      </p:pic>
    </p:spTree>
    <p:extLst>
      <p:ext uri="{BB962C8B-B14F-4D97-AF65-F5344CB8AC3E}">
        <p14:creationId xmlns:p14="http://schemas.microsoft.com/office/powerpoint/2010/main" val="800527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539DF9-EFF0-4C03-79DF-0CB51C3D1691}"/>
              </a:ext>
            </a:extLst>
          </p:cNvPr>
          <p:cNvPicPr>
            <a:picLocks noChangeAspect="1"/>
          </p:cNvPicPr>
          <p:nvPr/>
        </p:nvPicPr>
        <p:blipFill>
          <a:blip r:embed="rId2"/>
          <a:stretch>
            <a:fillRect/>
          </a:stretch>
        </p:blipFill>
        <p:spPr>
          <a:xfrm>
            <a:off x="883284" y="695325"/>
            <a:ext cx="10737229" cy="5467350"/>
          </a:xfrm>
          <a:prstGeom prst="rect">
            <a:avLst/>
          </a:prstGeom>
        </p:spPr>
      </p:pic>
    </p:spTree>
    <p:extLst>
      <p:ext uri="{BB962C8B-B14F-4D97-AF65-F5344CB8AC3E}">
        <p14:creationId xmlns:p14="http://schemas.microsoft.com/office/powerpoint/2010/main" val="2839801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B5D8B2-053D-D7BF-C509-1811BFD616FB}"/>
              </a:ext>
            </a:extLst>
          </p:cNvPr>
          <p:cNvPicPr>
            <a:picLocks noChangeAspect="1"/>
          </p:cNvPicPr>
          <p:nvPr/>
        </p:nvPicPr>
        <p:blipFill>
          <a:blip r:embed="rId2"/>
          <a:stretch>
            <a:fillRect/>
          </a:stretch>
        </p:blipFill>
        <p:spPr>
          <a:xfrm>
            <a:off x="974724" y="524510"/>
            <a:ext cx="10723713" cy="5434330"/>
          </a:xfrm>
          <a:prstGeom prst="rect">
            <a:avLst/>
          </a:prstGeom>
        </p:spPr>
      </p:pic>
    </p:spTree>
    <p:extLst>
      <p:ext uri="{BB962C8B-B14F-4D97-AF65-F5344CB8AC3E}">
        <p14:creationId xmlns:p14="http://schemas.microsoft.com/office/powerpoint/2010/main" val="2710143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A22DCC-CC95-52F2-565D-461E925AF1F8}"/>
              </a:ext>
            </a:extLst>
          </p:cNvPr>
          <p:cNvPicPr>
            <a:picLocks noChangeAspect="1"/>
          </p:cNvPicPr>
          <p:nvPr/>
        </p:nvPicPr>
        <p:blipFill>
          <a:blip r:embed="rId2"/>
          <a:stretch>
            <a:fillRect/>
          </a:stretch>
        </p:blipFill>
        <p:spPr>
          <a:xfrm>
            <a:off x="3123565" y="1631950"/>
            <a:ext cx="5731510" cy="2405380"/>
          </a:xfrm>
          <a:prstGeom prst="rect">
            <a:avLst/>
          </a:prstGeom>
        </p:spPr>
      </p:pic>
      <p:pic>
        <p:nvPicPr>
          <p:cNvPr id="3" name="Picture 2">
            <a:extLst>
              <a:ext uri="{FF2B5EF4-FFF2-40B4-BE49-F238E27FC236}">
                <a16:creationId xmlns:a16="http://schemas.microsoft.com/office/drawing/2014/main" id="{E3C3E37C-AD03-44C9-D895-4BB7E9C38EF6}"/>
              </a:ext>
            </a:extLst>
          </p:cNvPr>
          <p:cNvPicPr>
            <a:picLocks noChangeAspect="1"/>
          </p:cNvPicPr>
          <p:nvPr/>
        </p:nvPicPr>
        <p:blipFill>
          <a:blip r:embed="rId3"/>
          <a:stretch>
            <a:fillRect/>
          </a:stretch>
        </p:blipFill>
        <p:spPr>
          <a:xfrm>
            <a:off x="3123565" y="4397375"/>
            <a:ext cx="5731510" cy="2419350"/>
          </a:xfrm>
          <a:prstGeom prst="rect">
            <a:avLst/>
          </a:prstGeom>
        </p:spPr>
      </p:pic>
      <p:sp>
        <p:nvSpPr>
          <p:cNvPr id="5" name="TextBox 4">
            <a:extLst>
              <a:ext uri="{FF2B5EF4-FFF2-40B4-BE49-F238E27FC236}">
                <a16:creationId xmlns:a16="http://schemas.microsoft.com/office/drawing/2014/main" id="{7B278F7E-CA04-975E-00DA-F4C6A0ED9845}"/>
              </a:ext>
            </a:extLst>
          </p:cNvPr>
          <p:cNvSpPr txBox="1"/>
          <p:nvPr/>
        </p:nvSpPr>
        <p:spPr>
          <a:xfrm>
            <a:off x="1234440" y="132715"/>
            <a:ext cx="10378440" cy="878895"/>
          </a:xfrm>
          <a:prstGeom prst="rect">
            <a:avLst/>
          </a:prstGeom>
          <a:noFill/>
        </p:spPr>
        <p:txBody>
          <a:bodyPr wrap="square">
            <a:spAutoFit/>
          </a:bodyPr>
          <a:lstStyle/>
          <a:p>
            <a:pPr>
              <a:lnSpc>
                <a:spcPct val="150000"/>
              </a:lnSpc>
              <a:spcAft>
                <a:spcPts val="800"/>
              </a:spcAf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If traffic keeps growing, we need to add more pods for scaling our application. Like below shown. That is to scale up we create new pods and scale down we delete the pod.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5416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13EF78-B121-A96B-8B23-2E2656814720}"/>
              </a:ext>
            </a:extLst>
          </p:cNvPr>
          <p:cNvPicPr>
            <a:picLocks noChangeAspect="1"/>
          </p:cNvPicPr>
          <p:nvPr/>
        </p:nvPicPr>
        <p:blipFill>
          <a:blip r:embed="rId2"/>
          <a:stretch>
            <a:fillRect/>
          </a:stretch>
        </p:blipFill>
        <p:spPr>
          <a:xfrm>
            <a:off x="1688524" y="213360"/>
            <a:ext cx="8814952" cy="4438728"/>
          </a:xfrm>
          <a:prstGeom prst="rect">
            <a:avLst/>
          </a:prstGeom>
        </p:spPr>
      </p:pic>
      <p:sp>
        <p:nvSpPr>
          <p:cNvPr id="3" name="TextBox 2">
            <a:extLst>
              <a:ext uri="{FF2B5EF4-FFF2-40B4-BE49-F238E27FC236}">
                <a16:creationId xmlns:a16="http://schemas.microsoft.com/office/drawing/2014/main" id="{28C1750D-DADC-2868-8426-E6C6535C7281}"/>
              </a:ext>
            </a:extLst>
          </p:cNvPr>
          <p:cNvSpPr txBox="1"/>
          <p:nvPr/>
        </p:nvSpPr>
        <p:spPr>
          <a:xfrm>
            <a:off x="685800" y="5044440"/>
            <a:ext cx="10134600" cy="369332"/>
          </a:xfrm>
          <a:prstGeom prst="rect">
            <a:avLst/>
          </a:prstGeom>
          <a:noFill/>
        </p:spPr>
        <p:txBody>
          <a:bodyPr wrap="square" rtlCol="0">
            <a:spAutoFit/>
          </a:bodyPr>
          <a:lstStyle/>
          <a:p>
            <a:r>
              <a:rPr lang="en-IN" dirty="0"/>
              <a:t>If traffic keeps going, here we can not scale the container inside a pod instead we need to scale the pods</a:t>
            </a:r>
          </a:p>
        </p:txBody>
      </p:sp>
    </p:spTree>
    <p:extLst>
      <p:ext uri="{BB962C8B-B14F-4D97-AF65-F5344CB8AC3E}">
        <p14:creationId xmlns:p14="http://schemas.microsoft.com/office/powerpoint/2010/main" val="245415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13ABE8-812E-35F6-E090-227CCE04ACD8}"/>
              </a:ext>
            </a:extLst>
          </p:cNvPr>
          <p:cNvPicPr>
            <a:picLocks noChangeAspect="1"/>
          </p:cNvPicPr>
          <p:nvPr/>
        </p:nvPicPr>
        <p:blipFill>
          <a:blip r:embed="rId2"/>
          <a:stretch>
            <a:fillRect/>
          </a:stretch>
        </p:blipFill>
        <p:spPr>
          <a:xfrm>
            <a:off x="1081404" y="547687"/>
            <a:ext cx="10416161" cy="5487353"/>
          </a:xfrm>
          <a:prstGeom prst="rect">
            <a:avLst/>
          </a:prstGeom>
        </p:spPr>
      </p:pic>
    </p:spTree>
    <p:extLst>
      <p:ext uri="{BB962C8B-B14F-4D97-AF65-F5344CB8AC3E}">
        <p14:creationId xmlns:p14="http://schemas.microsoft.com/office/powerpoint/2010/main" val="2629471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D70C13-155C-72EF-19B7-3FA215BE1B4F}"/>
              </a:ext>
            </a:extLst>
          </p:cNvPr>
          <p:cNvSpPr txBox="1"/>
          <p:nvPr/>
        </p:nvSpPr>
        <p:spPr>
          <a:xfrm>
            <a:off x="902827" y="160654"/>
            <a:ext cx="9711158" cy="6697346"/>
          </a:xfrm>
          <a:prstGeom prst="rect">
            <a:avLst/>
          </a:prstGeom>
          <a:noFill/>
        </p:spPr>
        <p:txBody>
          <a:bodyPr wrap="square" rtlCol="0">
            <a:spAutoFit/>
          </a:bodyPr>
          <a:lstStyle/>
          <a:p>
            <a:r>
              <a:rPr lang="en-IN" b="1" dirty="0"/>
              <a:t>#To get worker node status</a:t>
            </a:r>
          </a:p>
          <a:p>
            <a:r>
              <a:rPr lang="en-IN" dirty="0"/>
              <a:t> - </a:t>
            </a:r>
            <a:r>
              <a:rPr lang="en-IN" dirty="0" err="1"/>
              <a:t>Kubectl</a:t>
            </a:r>
            <a:r>
              <a:rPr lang="en-IN" dirty="0"/>
              <a:t> get nodes</a:t>
            </a:r>
          </a:p>
          <a:p>
            <a:r>
              <a:rPr lang="en-IN" dirty="0"/>
              <a:t>- </a:t>
            </a:r>
            <a:r>
              <a:rPr lang="en-IN" dirty="0" err="1"/>
              <a:t>Kubectl</a:t>
            </a:r>
            <a:r>
              <a:rPr lang="en-IN" dirty="0"/>
              <a:t> get nodes –o wide</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Create a Pod</a:t>
            </a:r>
            <a:endParaRPr kumimoji="0" lang="en-US" altLang="en-US"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Template</a:t>
            </a:r>
          </a:p>
          <a:p>
            <a:pPr marL="285750" marR="0" lvl="0" indent="-28575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err="1">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kubectl</a:t>
            </a: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run &lt;desired-pod-name&gt; --image &lt;Container-Image&gt;</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Replace Pod Name, Container Image</a:t>
            </a:r>
          </a:p>
          <a:p>
            <a:pPr marR="0" lvl="0" algn="l" defTabSz="914400" rtl="0" eaLnBrk="0" fontAlgn="base" latinLnBrk="0" hangingPunct="0">
              <a:lnSpc>
                <a:spcPct val="150000"/>
              </a:lnSpc>
              <a:spcBef>
                <a:spcPct val="0"/>
              </a:spcBef>
              <a:spcAft>
                <a:spcPct val="0"/>
              </a:spcAft>
              <a:buClrTx/>
              <a:buSzTx/>
              <a:tabLst/>
            </a:pPr>
            <a:r>
              <a:rPr lang="en-US" altLang="en-US" dirty="0">
                <a:solidFill>
                  <a:srgbClr val="24292F"/>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kubectl</a:t>
            </a: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run my-first-pod --image </a:t>
            </a:r>
            <a:r>
              <a:rPr kumimoji="0" lang="en-US" altLang="en-US" sz="1800" b="0" i="0" u="none" strike="noStrike" cap="none" normalizeH="0" baseline="0" dirty="0" err="1">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stacksimplify</a:t>
            </a: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/kubenginx:1.0.0</a:t>
            </a:r>
            <a:r>
              <a:rPr kumimoji="0" lang="en-US" altLang="en-US" sz="105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Get the list of pods </a:t>
            </a:r>
            <a:endParaRPr kumimoji="0" lang="en-US" altLang="en-US"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List Pods</a:t>
            </a:r>
          </a:p>
          <a:p>
            <a:pPr marL="285750" marR="0" lvl="0" indent="-28575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err="1">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kubectl</a:t>
            </a: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get pods</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Alias name for pods is po</a:t>
            </a:r>
          </a:p>
          <a:p>
            <a:pPr marR="0" lvl="0" algn="l" defTabSz="914400" rtl="0" eaLnBrk="0" fontAlgn="base" latinLnBrk="0" hangingPunct="0">
              <a:lnSpc>
                <a:spcPct val="150000"/>
              </a:lnSpc>
              <a:spcBef>
                <a:spcPct val="0"/>
              </a:spcBef>
              <a:spcAft>
                <a:spcPct val="0"/>
              </a:spcAft>
              <a:buClrTx/>
              <a:buSzTx/>
              <a:tabLst/>
            </a:pPr>
            <a:r>
              <a:rPr lang="en-US" altLang="en-US" dirty="0">
                <a:solidFill>
                  <a:srgbClr val="24292F"/>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kubectl</a:t>
            </a: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get po</a:t>
            </a:r>
            <a:r>
              <a:rPr kumimoji="0" lang="en-US" altLang="en-US" sz="105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List Pods with wide option</a:t>
            </a:r>
            <a:endParaRPr kumimoji="0" lang="en-US" altLang="en-US" sz="18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List pods with wide option which also provide Node information on which Pod is running</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kubectl</a:t>
            </a:r>
            <a:r>
              <a:rPr kumimoji="0" lang="en-US" altLang="en-US" sz="1800" b="0" i="0" u="none" strike="noStrike" cap="none" normalizeH="0" baseline="0" dirty="0">
                <a:ln>
                  <a:noFill/>
                </a:ln>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get pods -o wide</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a:lnSpc>
                <a:spcPct val="150000"/>
              </a:lnSpc>
            </a:pPr>
            <a:endParaRPr lang="en-IN" dirty="0"/>
          </a:p>
        </p:txBody>
      </p:sp>
      <p:sp>
        <p:nvSpPr>
          <p:cNvPr id="10" name="Rectangle 6">
            <a:extLst>
              <a:ext uri="{FF2B5EF4-FFF2-40B4-BE49-F238E27FC236}">
                <a16:creationId xmlns:a16="http://schemas.microsoft.com/office/drawing/2014/main" id="{19AC933F-367A-6A81-85A6-5E4A918EEB2E}"/>
              </a:ext>
            </a:extLst>
          </p:cNvPr>
          <p:cNvSpPr>
            <a:spLocks noChangeArrowheads="1"/>
          </p:cNvSpPr>
          <p:nvPr/>
        </p:nvSpPr>
        <p:spPr bwMode="auto">
          <a:xfrm>
            <a:off x="0" y="-151319"/>
            <a:ext cx="184731" cy="3026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3396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3EFC42-FEBE-3692-4688-FC6D4656753B}"/>
              </a:ext>
            </a:extLst>
          </p:cNvPr>
          <p:cNvSpPr txBox="1"/>
          <p:nvPr/>
        </p:nvSpPr>
        <p:spPr>
          <a:xfrm>
            <a:off x="367748" y="268357"/>
            <a:ext cx="3120887" cy="369332"/>
          </a:xfrm>
          <a:prstGeom prst="rect">
            <a:avLst/>
          </a:prstGeom>
          <a:noFill/>
        </p:spPr>
        <p:txBody>
          <a:bodyPr wrap="square" rtlCol="0">
            <a:spAutoFit/>
          </a:bodyPr>
          <a:lstStyle/>
          <a:p>
            <a:r>
              <a:rPr lang="en-IN" b="1" dirty="0"/>
              <a:t>Docker:</a:t>
            </a:r>
          </a:p>
        </p:txBody>
      </p:sp>
      <p:pic>
        <p:nvPicPr>
          <p:cNvPr id="4" name="Picture 3">
            <a:extLst>
              <a:ext uri="{FF2B5EF4-FFF2-40B4-BE49-F238E27FC236}">
                <a16:creationId xmlns:a16="http://schemas.microsoft.com/office/drawing/2014/main" id="{5C8CCE16-E95F-47B4-16A8-32CADAFF2BD6}"/>
              </a:ext>
            </a:extLst>
          </p:cNvPr>
          <p:cNvPicPr>
            <a:picLocks noChangeAspect="1"/>
          </p:cNvPicPr>
          <p:nvPr/>
        </p:nvPicPr>
        <p:blipFill>
          <a:blip r:embed="rId2"/>
          <a:stretch>
            <a:fillRect/>
          </a:stretch>
        </p:blipFill>
        <p:spPr>
          <a:xfrm>
            <a:off x="1302025" y="1161325"/>
            <a:ext cx="9232265" cy="4535350"/>
          </a:xfrm>
          <a:prstGeom prst="rect">
            <a:avLst/>
          </a:prstGeom>
        </p:spPr>
      </p:pic>
    </p:spTree>
    <p:extLst>
      <p:ext uri="{BB962C8B-B14F-4D97-AF65-F5344CB8AC3E}">
        <p14:creationId xmlns:p14="http://schemas.microsoft.com/office/powerpoint/2010/main" val="1164650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7CC406-E1AF-AEB4-E077-4C8AD5AFAA94}"/>
              </a:ext>
            </a:extLst>
          </p:cNvPr>
          <p:cNvSpPr txBox="1"/>
          <p:nvPr/>
        </p:nvSpPr>
        <p:spPr>
          <a:xfrm>
            <a:off x="616352" y="262495"/>
            <a:ext cx="8330878" cy="4895186"/>
          </a:xfrm>
          <a:prstGeom prst="rect">
            <a:avLst/>
          </a:prstGeom>
          <a:noFill/>
        </p:spPr>
        <p:txBody>
          <a:bodyPr wrap="square">
            <a:spAutoFit/>
          </a:bodyPr>
          <a:lstStyle/>
          <a:p>
            <a:pPr>
              <a:lnSpc>
                <a:spcPct val="150000"/>
              </a:lnSpc>
              <a:spcBef>
                <a:spcPts val="200"/>
              </a:spcBef>
            </a:pPr>
            <a:r>
              <a:rPr lang="en-IN" sz="1800" b="1" dirty="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What happened in the </a:t>
            </a:r>
            <a:r>
              <a:rPr lang="en-IN" sz="1800" b="1" dirty="0" err="1">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backgroup</a:t>
            </a:r>
            <a:r>
              <a:rPr lang="en-IN" sz="1800" b="1" dirty="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 when above command is run?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Kubernetes created a pod</a:t>
            </a:r>
            <a:endParaRPr lang="en-IN"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Pulled the docker image from docker hub</a:t>
            </a:r>
            <a:endParaRPr lang="en-IN"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Created the container in the pod</a:t>
            </a:r>
            <a:endParaRPr lang="en-IN"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Started the container present in the pod</a:t>
            </a:r>
            <a:endParaRPr lang="en-IN"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200"/>
              </a:spcBef>
            </a:pPr>
            <a:r>
              <a:rPr lang="en-IN" sz="1800" b="1" dirty="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Describe Pod</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Describe the POD, primarily required during troubleshooting.</a:t>
            </a:r>
            <a:endParaRPr lang="en-IN"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Events shown will be of a great help during troubleshooting.</a:t>
            </a:r>
          </a:p>
          <a:p>
            <a:pPr lvl="0">
              <a:lnSpc>
                <a:spcPct val="150000"/>
              </a:lnSpc>
              <a:spcAft>
                <a:spcPts val="800"/>
              </a:spcAft>
              <a:buSzPts val="1000"/>
              <a:tabLst>
                <a:tab pos="457200" algn="l"/>
              </a:tabLst>
            </a:pPr>
            <a:endParaRPr lang="en-IN" sz="1600" dirty="0">
              <a:solidFill>
                <a:srgbClr val="24292F"/>
              </a:solidFill>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spcAft>
                <a:spcPts val="800"/>
              </a:spcAft>
              <a:buSzPts val="1000"/>
              <a:tabLst>
                <a:tab pos="457200" algn="l"/>
              </a:tabLst>
            </a:pPr>
            <a:r>
              <a:rPr lang="en-IN" sz="1800" b="1" dirty="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Describe</a:t>
            </a:r>
            <a:r>
              <a:rPr lang="en-IN" sz="1600" b="1" dirty="0">
                <a:solidFill>
                  <a:srgbClr val="24292F"/>
                </a:solidFill>
                <a:effectLst/>
                <a:latin typeface="Calibri" panose="020F0502020204030204" pitchFamily="34" charset="0"/>
                <a:ea typeface="Times New Roman" panose="02020603050405020304" pitchFamily="18" charset="0"/>
                <a:cs typeface="Times New Roman" panose="02020603050405020304" pitchFamily="18" charset="0"/>
              </a:rPr>
              <a:t> command provides all details about the </a:t>
            </a:r>
            <a:r>
              <a:rPr lang="en-IN" sz="1600" b="1" dirty="0" err="1">
                <a:solidFill>
                  <a:srgbClr val="24292F"/>
                </a:solidFill>
                <a:effectLst/>
                <a:latin typeface="Calibri" panose="020F0502020204030204" pitchFamily="34" charset="0"/>
                <a:ea typeface="Times New Roman" panose="02020603050405020304" pitchFamily="18" charset="0"/>
                <a:cs typeface="Times New Roman" panose="02020603050405020304" pitchFamily="18" charset="0"/>
              </a:rPr>
              <a:t>componat</a:t>
            </a:r>
            <a:r>
              <a:rPr lang="en-IN" sz="1600" b="1" dirty="0">
                <a:solidFill>
                  <a:srgbClr val="24292F"/>
                </a:solidFill>
                <a:latin typeface="Calibri" panose="020F0502020204030204" pitchFamily="34" charset="0"/>
                <a:ea typeface="Times New Roman" panose="02020603050405020304" pitchFamily="18" charset="0"/>
                <a:cs typeface="Times New Roman" panose="02020603050405020304" pitchFamily="18" charset="0"/>
              </a:rPr>
              <a:t>.</a:t>
            </a:r>
            <a:endParaRPr lang="en-IN" dirty="0">
              <a:solidFill>
                <a:srgbClr val="24292F"/>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1153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006090-61E0-B389-1FEB-7E39531DD2BE}"/>
              </a:ext>
            </a:extLst>
          </p:cNvPr>
          <p:cNvSpPr txBox="1"/>
          <p:nvPr/>
        </p:nvSpPr>
        <p:spPr>
          <a:xfrm>
            <a:off x="396434" y="371084"/>
            <a:ext cx="8539222" cy="3693319"/>
          </a:xfrm>
          <a:prstGeom prst="rect">
            <a:avLst/>
          </a:prstGeom>
          <a:noFill/>
        </p:spPr>
        <p:txBody>
          <a:bodyPr wrap="square">
            <a:spAutoFit/>
          </a:bodyPr>
          <a:lstStyle/>
          <a:p>
            <a:r>
              <a:rPr lang="en-US" dirty="0"/>
              <a:t># Describe the Pod</a:t>
            </a:r>
          </a:p>
          <a:p>
            <a:r>
              <a:rPr lang="en-US" dirty="0" err="1"/>
              <a:t>kubectl</a:t>
            </a:r>
            <a:r>
              <a:rPr lang="en-US" dirty="0"/>
              <a:t> describe pod &lt;Pod-Name&gt;</a:t>
            </a:r>
          </a:p>
          <a:p>
            <a:r>
              <a:rPr lang="en-US" dirty="0" err="1"/>
              <a:t>kubectl</a:t>
            </a:r>
            <a:r>
              <a:rPr lang="en-US" dirty="0"/>
              <a:t> describe pod my-first-pod </a:t>
            </a:r>
          </a:p>
          <a:p>
            <a:r>
              <a:rPr lang="en-US" dirty="0"/>
              <a:t>Access Application</a:t>
            </a:r>
          </a:p>
          <a:p>
            <a:r>
              <a:rPr lang="en-US" dirty="0"/>
              <a:t>•	Currently we can access this application only inside worker nodes.</a:t>
            </a:r>
          </a:p>
          <a:p>
            <a:r>
              <a:rPr lang="en-US" dirty="0"/>
              <a:t>•	To access it externally, we need to create a </a:t>
            </a:r>
            <a:r>
              <a:rPr lang="en-US" dirty="0" err="1"/>
              <a:t>NodePort</a:t>
            </a:r>
            <a:r>
              <a:rPr lang="en-US" dirty="0"/>
              <a:t> or Load Balancer Service.</a:t>
            </a:r>
          </a:p>
          <a:p>
            <a:r>
              <a:rPr lang="en-US" dirty="0"/>
              <a:t>•	Services is one very </a:t>
            </a:r>
            <a:r>
              <a:rPr lang="en-US" dirty="0" err="1"/>
              <a:t>very</a:t>
            </a:r>
            <a:r>
              <a:rPr lang="en-US" dirty="0"/>
              <a:t> important concept in Kubernetes.</a:t>
            </a:r>
          </a:p>
          <a:p>
            <a:r>
              <a:rPr lang="en-US" dirty="0"/>
              <a:t>Delete Pod</a:t>
            </a:r>
          </a:p>
          <a:p>
            <a:r>
              <a:rPr lang="en-US" dirty="0"/>
              <a:t># To get list of pod names</a:t>
            </a:r>
          </a:p>
          <a:p>
            <a:r>
              <a:rPr lang="en-US" dirty="0" err="1"/>
              <a:t>kubectl</a:t>
            </a:r>
            <a:r>
              <a:rPr lang="en-US" dirty="0"/>
              <a:t> get pods</a:t>
            </a:r>
          </a:p>
          <a:p>
            <a:r>
              <a:rPr lang="en-US" dirty="0"/>
              <a:t># Delete Pod</a:t>
            </a:r>
          </a:p>
          <a:p>
            <a:r>
              <a:rPr lang="en-US" dirty="0" err="1"/>
              <a:t>kubectl</a:t>
            </a:r>
            <a:r>
              <a:rPr lang="en-US" dirty="0"/>
              <a:t> delete pod &lt;Pod-Name&gt;</a:t>
            </a:r>
          </a:p>
          <a:p>
            <a:r>
              <a:rPr lang="en-US" dirty="0" err="1"/>
              <a:t>kubectl</a:t>
            </a:r>
            <a:r>
              <a:rPr lang="en-US" dirty="0"/>
              <a:t> delete pod my-first-pod</a:t>
            </a:r>
          </a:p>
        </p:txBody>
      </p:sp>
      <p:pic>
        <p:nvPicPr>
          <p:cNvPr id="9" name="Picture 8">
            <a:extLst>
              <a:ext uri="{FF2B5EF4-FFF2-40B4-BE49-F238E27FC236}">
                <a16:creationId xmlns:a16="http://schemas.microsoft.com/office/drawing/2014/main" id="{ECEB6E58-63D4-3FEE-D5C2-BBD7E80CA361}"/>
              </a:ext>
            </a:extLst>
          </p:cNvPr>
          <p:cNvPicPr>
            <a:picLocks noChangeAspect="1"/>
          </p:cNvPicPr>
          <p:nvPr/>
        </p:nvPicPr>
        <p:blipFill>
          <a:blip r:embed="rId2"/>
          <a:stretch>
            <a:fillRect/>
          </a:stretch>
        </p:blipFill>
        <p:spPr>
          <a:xfrm>
            <a:off x="2442258" y="4207366"/>
            <a:ext cx="3959868" cy="2279550"/>
          </a:xfrm>
          <a:prstGeom prst="rect">
            <a:avLst/>
          </a:prstGeom>
        </p:spPr>
      </p:pic>
    </p:spTree>
    <p:extLst>
      <p:ext uri="{BB962C8B-B14F-4D97-AF65-F5344CB8AC3E}">
        <p14:creationId xmlns:p14="http://schemas.microsoft.com/office/powerpoint/2010/main" val="280134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B931D8-1EB4-2B40-BB01-C73ED44BF299}"/>
              </a:ext>
            </a:extLst>
          </p:cNvPr>
          <p:cNvSpPr txBox="1"/>
          <p:nvPr/>
        </p:nvSpPr>
        <p:spPr>
          <a:xfrm>
            <a:off x="337134" y="719005"/>
            <a:ext cx="3862490" cy="3258841"/>
          </a:xfrm>
          <a:prstGeom prst="rect">
            <a:avLst/>
          </a:prstGeom>
          <a:noFill/>
        </p:spPr>
        <p:txBody>
          <a:bodyPr wrap="square">
            <a:spAutoFit/>
          </a:bodyPr>
          <a:lstStyle/>
          <a:p>
            <a:pPr>
              <a:lnSpc>
                <a:spcPct val="150000"/>
              </a:lnSpc>
            </a:pPr>
            <a:r>
              <a:rPr lang="en-IN" sz="1800" b="1" dirty="0">
                <a:solidFill>
                  <a:srgbClr val="24292F"/>
                </a:solidFill>
                <a:effectLst/>
                <a:latin typeface="Times New Roman" panose="02020603050405020304" pitchFamily="18" charset="0"/>
                <a:ea typeface="Times New Roman" panose="02020603050405020304" pitchFamily="18" charset="0"/>
              </a:rPr>
              <a:t>Step-03: Load Balancer Service Introduction</a:t>
            </a:r>
            <a:endParaRPr lang="en-IN" sz="2800" b="1"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What are Services in k8s?</a:t>
            </a:r>
            <a:endParaRPr lang="en-IN"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What is a Load Balancer Service?</a:t>
            </a:r>
            <a:endParaRPr lang="en-IN"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How it works?</a:t>
            </a:r>
          </a:p>
          <a:p>
            <a:pPr marL="342900" lvl="0" indent="-342900">
              <a:lnSpc>
                <a:spcPct val="150000"/>
              </a:lnSpc>
              <a:spcAft>
                <a:spcPts val="800"/>
              </a:spcAft>
              <a:buSzPts val="1000"/>
              <a:buFont typeface="Symbol" panose="05050102010706020507" pitchFamily="18" charset="2"/>
              <a:buChar char=""/>
              <a:tabLst>
                <a:tab pos="457200" algn="l"/>
              </a:tabLst>
            </a:pPr>
            <a:r>
              <a:rPr lang="en-IN" b="1" dirty="0" err="1">
                <a:solidFill>
                  <a:srgbClr val="24292F"/>
                </a:solidFill>
                <a:latin typeface="Times New Roman" panose="02020603050405020304" pitchFamily="18" charset="0"/>
                <a:ea typeface="Calibri" panose="020F0502020204030204" pitchFamily="34" charset="0"/>
                <a:cs typeface="Times New Roman" panose="02020603050405020304" pitchFamily="18" charset="0"/>
              </a:rPr>
              <a:t>TargetPort</a:t>
            </a:r>
            <a:r>
              <a:rPr lang="en-IN" b="1" dirty="0">
                <a:solidFill>
                  <a:srgbClr val="24292F"/>
                </a:solidFill>
                <a:latin typeface="Times New Roman" panose="02020603050405020304" pitchFamily="18" charset="0"/>
                <a:ea typeface="Calibri" panose="020F0502020204030204" pitchFamily="34" charset="0"/>
                <a:cs typeface="Times New Roman" panose="02020603050405020304" pitchFamily="18" charset="0"/>
              </a:rPr>
              <a:t> is nothing but a container </a:t>
            </a:r>
            <a:r>
              <a:rPr lang="en-IN" sz="1600" b="1"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Port in a pod.</a:t>
            </a:r>
            <a:endParaRPr lang="en-IN" sz="1600" b="1"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8292A25-3465-5197-015B-7B9674278048}"/>
              </a:ext>
            </a:extLst>
          </p:cNvPr>
          <p:cNvPicPr>
            <a:picLocks noChangeAspect="1"/>
          </p:cNvPicPr>
          <p:nvPr/>
        </p:nvPicPr>
        <p:blipFill>
          <a:blip r:embed="rId2"/>
          <a:stretch>
            <a:fillRect/>
          </a:stretch>
        </p:blipFill>
        <p:spPr>
          <a:xfrm>
            <a:off x="4199624" y="719005"/>
            <a:ext cx="7769563" cy="4013040"/>
          </a:xfrm>
          <a:prstGeom prst="rect">
            <a:avLst/>
          </a:prstGeom>
        </p:spPr>
      </p:pic>
      <p:sp>
        <p:nvSpPr>
          <p:cNvPr id="6" name="TextBox 5">
            <a:extLst>
              <a:ext uri="{FF2B5EF4-FFF2-40B4-BE49-F238E27FC236}">
                <a16:creationId xmlns:a16="http://schemas.microsoft.com/office/drawing/2014/main" id="{2FD6FF00-1460-8B15-BCAE-1FA467203C42}"/>
              </a:ext>
            </a:extLst>
          </p:cNvPr>
          <p:cNvSpPr txBox="1"/>
          <p:nvPr/>
        </p:nvSpPr>
        <p:spPr>
          <a:xfrm>
            <a:off x="571500" y="4942925"/>
            <a:ext cx="11049000" cy="1754326"/>
          </a:xfrm>
          <a:prstGeom prst="rect">
            <a:avLst/>
          </a:prstGeom>
          <a:noFill/>
        </p:spPr>
        <p:txBody>
          <a:bodyPr wrap="square">
            <a:spAutoFit/>
          </a:bodyPr>
          <a:lstStyle/>
          <a:p>
            <a:r>
              <a:rPr lang="en-IN" dirty="0"/>
              <a:t>When user access the new public IP, the request goes vis public IP to the load </a:t>
            </a:r>
            <a:r>
              <a:rPr lang="en-IN" dirty="0" err="1"/>
              <a:t>balcance</a:t>
            </a:r>
            <a:r>
              <a:rPr lang="en-IN" dirty="0"/>
              <a:t> and then backend configuration go to the respective service using port number and the </a:t>
            </a:r>
            <a:r>
              <a:rPr lang="en-IN" dirty="0" err="1"/>
              <a:t>the</a:t>
            </a:r>
            <a:r>
              <a:rPr lang="en-IN" dirty="0"/>
              <a:t> request send to target port  which is connect to the pod.</a:t>
            </a:r>
          </a:p>
          <a:p>
            <a:r>
              <a:rPr lang="en-IN" dirty="0"/>
              <a:t>	when ever a you create a node port or load balancer by default a cluster IP will get created and if you want to exposed as the external world then you call the type as the load balancer service. But the concept inside that is like port and then target port is common for all these things.</a:t>
            </a:r>
          </a:p>
        </p:txBody>
      </p:sp>
    </p:spTree>
    <p:extLst>
      <p:ext uri="{BB962C8B-B14F-4D97-AF65-F5344CB8AC3E}">
        <p14:creationId xmlns:p14="http://schemas.microsoft.com/office/powerpoint/2010/main" val="878782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8E45F-B450-A68E-C3DA-D90A7EF466F4}"/>
              </a:ext>
            </a:extLst>
          </p:cNvPr>
          <p:cNvSpPr txBox="1"/>
          <p:nvPr/>
        </p:nvSpPr>
        <p:spPr>
          <a:xfrm>
            <a:off x="320040" y="194160"/>
            <a:ext cx="6568440" cy="3693319"/>
          </a:xfrm>
          <a:prstGeom prst="rect">
            <a:avLst/>
          </a:prstGeom>
          <a:noFill/>
        </p:spPr>
        <p:txBody>
          <a:bodyPr wrap="square">
            <a:spAutoFit/>
          </a:bodyPr>
          <a:lstStyle/>
          <a:p>
            <a:pPr algn="l"/>
            <a:r>
              <a:rPr lang="en-US" b="1" i="0" dirty="0">
                <a:solidFill>
                  <a:srgbClr val="24292F"/>
                </a:solidFill>
                <a:effectLst/>
                <a:latin typeface="-apple-system"/>
              </a:rPr>
              <a:t>Step-04: Demo - Expose Pod with a Service</a:t>
            </a:r>
          </a:p>
          <a:p>
            <a:pPr algn="l">
              <a:buFont typeface="Arial" panose="020B0604020202020204" pitchFamily="34" charset="0"/>
              <a:buChar char="•"/>
            </a:pPr>
            <a:r>
              <a:rPr lang="en-US" b="0" i="0" dirty="0">
                <a:solidFill>
                  <a:srgbClr val="24292F"/>
                </a:solidFill>
                <a:effectLst/>
                <a:latin typeface="-apple-system"/>
              </a:rPr>
              <a:t>Expose pod with a service (Load Balancer Service) to access the application externally (from internet)</a:t>
            </a:r>
          </a:p>
          <a:p>
            <a:pPr algn="l">
              <a:buFont typeface="Arial" panose="020B0604020202020204" pitchFamily="34" charset="0"/>
              <a:buChar char="•"/>
            </a:pPr>
            <a:r>
              <a:rPr lang="en-US" b="1" i="0" dirty="0">
                <a:solidFill>
                  <a:srgbClr val="24292F"/>
                </a:solidFill>
                <a:effectLst/>
                <a:latin typeface="-apple-system"/>
              </a:rPr>
              <a:t>Ports</a:t>
            </a:r>
            <a:endParaRPr lang="en-US" b="0" i="0" dirty="0">
              <a:solidFill>
                <a:srgbClr val="24292F"/>
              </a:solidFill>
              <a:effectLst/>
              <a:latin typeface="-apple-system"/>
            </a:endParaRPr>
          </a:p>
          <a:p>
            <a:pPr marL="742950" lvl="1" indent="-285750" algn="l">
              <a:buFont typeface="Arial" panose="020B0604020202020204" pitchFamily="34" charset="0"/>
              <a:buChar char="•"/>
            </a:pPr>
            <a:r>
              <a:rPr lang="en-US" b="1" i="0" dirty="0">
                <a:solidFill>
                  <a:srgbClr val="24292F"/>
                </a:solidFill>
                <a:effectLst/>
                <a:latin typeface="-apple-system"/>
              </a:rPr>
              <a:t>port:</a:t>
            </a:r>
            <a:r>
              <a:rPr lang="en-US" b="0" i="0" dirty="0">
                <a:solidFill>
                  <a:srgbClr val="24292F"/>
                </a:solidFill>
                <a:effectLst/>
                <a:latin typeface="-apple-system"/>
              </a:rPr>
              <a:t> Port on which node port service listens in Kubernetes cluster internally</a:t>
            </a:r>
          </a:p>
          <a:p>
            <a:pPr marL="742950" lvl="1" indent="-285750" algn="l">
              <a:buFont typeface="Arial" panose="020B0604020202020204" pitchFamily="34" charset="0"/>
              <a:buChar char="•"/>
            </a:pPr>
            <a:r>
              <a:rPr lang="en-US" b="1" i="0" dirty="0" err="1">
                <a:solidFill>
                  <a:srgbClr val="24292F"/>
                </a:solidFill>
                <a:effectLst/>
                <a:latin typeface="-apple-system"/>
              </a:rPr>
              <a:t>targetPort</a:t>
            </a:r>
            <a:r>
              <a:rPr lang="en-US" b="1" i="0" dirty="0">
                <a:solidFill>
                  <a:srgbClr val="24292F"/>
                </a:solidFill>
                <a:effectLst/>
                <a:latin typeface="-apple-system"/>
              </a:rPr>
              <a:t>:</a:t>
            </a:r>
            <a:r>
              <a:rPr lang="en-US" b="0" i="0" dirty="0">
                <a:solidFill>
                  <a:srgbClr val="24292F"/>
                </a:solidFill>
                <a:effectLst/>
                <a:latin typeface="-apple-system"/>
              </a:rPr>
              <a:t> We define container port here on which our application is running.</a:t>
            </a:r>
          </a:p>
          <a:p>
            <a:pPr algn="l">
              <a:buFont typeface="Arial" panose="020B0604020202020204" pitchFamily="34" charset="0"/>
              <a:buChar char="•"/>
            </a:pPr>
            <a:r>
              <a:rPr lang="en-US" b="0" i="0" dirty="0">
                <a:solidFill>
                  <a:srgbClr val="24292F"/>
                </a:solidFill>
                <a:effectLst/>
                <a:latin typeface="-apple-system"/>
              </a:rPr>
              <a:t>Verify the following before LB Service creation</a:t>
            </a:r>
          </a:p>
          <a:p>
            <a:pPr marL="742950" lvl="1" indent="-285750" algn="l">
              <a:buFont typeface="Arial" panose="020B0604020202020204" pitchFamily="34" charset="0"/>
              <a:buChar char="•"/>
            </a:pPr>
            <a:r>
              <a:rPr lang="en-US" b="0" i="0" dirty="0">
                <a:solidFill>
                  <a:srgbClr val="24292F"/>
                </a:solidFill>
                <a:effectLst/>
                <a:latin typeface="-apple-system"/>
              </a:rPr>
              <a:t>Azure Standard Load Balancer created for Azure AKS Cluster</a:t>
            </a:r>
          </a:p>
          <a:p>
            <a:pPr marL="1143000" lvl="2" indent="-228600" algn="l">
              <a:buFont typeface="Arial" panose="020B0604020202020204" pitchFamily="34" charset="0"/>
              <a:buChar char="•"/>
            </a:pPr>
            <a:r>
              <a:rPr lang="en-US" b="0" i="0" dirty="0">
                <a:solidFill>
                  <a:srgbClr val="24292F"/>
                </a:solidFill>
                <a:effectLst/>
                <a:latin typeface="-apple-system"/>
              </a:rPr>
              <a:t>Frontend IP Configuration</a:t>
            </a:r>
          </a:p>
          <a:p>
            <a:pPr marL="1143000" lvl="2" indent="-228600" algn="l">
              <a:buFont typeface="Arial" panose="020B0604020202020204" pitchFamily="34" charset="0"/>
              <a:buChar char="•"/>
            </a:pPr>
            <a:r>
              <a:rPr lang="en-US" b="0" i="0" dirty="0">
                <a:solidFill>
                  <a:srgbClr val="24292F"/>
                </a:solidFill>
                <a:effectLst/>
                <a:latin typeface="-apple-system"/>
              </a:rPr>
              <a:t>Load Balancing Rules</a:t>
            </a:r>
          </a:p>
          <a:p>
            <a:pPr marL="1143000" lvl="2" indent="-228600" algn="l">
              <a:buFont typeface="Arial" panose="020B0604020202020204" pitchFamily="34" charset="0"/>
              <a:buChar char="•"/>
            </a:pPr>
            <a:r>
              <a:rPr lang="en-US" b="0" i="0" dirty="0">
                <a:solidFill>
                  <a:srgbClr val="24292F"/>
                </a:solidFill>
                <a:effectLst/>
                <a:latin typeface="-apple-system"/>
              </a:rPr>
              <a:t>Azure Public IP Addresses.</a:t>
            </a:r>
          </a:p>
        </p:txBody>
      </p:sp>
      <p:sp>
        <p:nvSpPr>
          <p:cNvPr id="6" name="TextBox 5">
            <a:extLst>
              <a:ext uri="{FF2B5EF4-FFF2-40B4-BE49-F238E27FC236}">
                <a16:creationId xmlns:a16="http://schemas.microsoft.com/office/drawing/2014/main" id="{CE5FB5C3-E150-CBB8-5D5B-4B4FB0BD2CD6}"/>
              </a:ext>
            </a:extLst>
          </p:cNvPr>
          <p:cNvSpPr txBox="1"/>
          <p:nvPr/>
        </p:nvSpPr>
        <p:spPr>
          <a:xfrm>
            <a:off x="7101840" y="194160"/>
            <a:ext cx="4770120" cy="6463308"/>
          </a:xfrm>
          <a:prstGeom prst="rect">
            <a:avLst/>
          </a:prstGeom>
          <a:noFill/>
        </p:spPr>
        <p:txBody>
          <a:bodyPr wrap="square">
            <a:spAutoFit/>
          </a:bodyPr>
          <a:lstStyle/>
          <a:p>
            <a:r>
              <a:rPr lang="en-IN" dirty="0"/>
              <a:t># Create  a Pod</a:t>
            </a:r>
          </a:p>
          <a:p>
            <a:r>
              <a:rPr lang="en-IN" dirty="0" err="1"/>
              <a:t>kubectl</a:t>
            </a:r>
            <a:r>
              <a:rPr lang="en-IN" dirty="0"/>
              <a:t> run &lt;desired-pod-name&gt; --image &lt;Container-Image&gt; </a:t>
            </a:r>
          </a:p>
          <a:p>
            <a:r>
              <a:rPr lang="en-IN" dirty="0" err="1"/>
              <a:t>kubectl</a:t>
            </a:r>
            <a:r>
              <a:rPr lang="en-IN" dirty="0"/>
              <a:t> run my-first-pod --image </a:t>
            </a:r>
            <a:r>
              <a:rPr lang="en-IN" dirty="0" err="1"/>
              <a:t>stacksimplify</a:t>
            </a:r>
            <a:r>
              <a:rPr lang="en-IN" dirty="0"/>
              <a:t>/kubenginx:1.0.0 </a:t>
            </a:r>
          </a:p>
          <a:p>
            <a:endParaRPr lang="en-IN" dirty="0"/>
          </a:p>
          <a:p>
            <a:r>
              <a:rPr lang="en-IN" dirty="0"/>
              <a:t># Expose Pod as a Service</a:t>
            </a:r>
          </a:p>
          <a:p>
            <a:r>
              <a:rPr lang="en-IN" dirty="0" err="1"/>
              <a:t>kubectl</a:t>
            </a:r>
            <a:r>
              <a:rPr lang="en-IN" dirty="0"/>
              <a:t> expose pod &lt;Pod-Name&gt;  --type=</a:t>
            </a:r>
            <a:r>
              <a:rPr lang="en-IN" dirty="0" err="1"/>
              <a:t>LoadBalancer</a:t>
            </a:r>
            <a:r>
              <a:rPr lang="en-IN" dirty="0"/>
              <a:t> --port=80 --name=&lt;Service-Name&gt;</a:t>
            </a:r>
          </a:p>
          <a:p>
            <a:r>
              <a:rPr lang="en-IN" dirty="0" err="1"/>
              <a:t>kubectl</a:t>
            </a:r>
            <a:r>
              <a:rPr lang="en-IN" dirty="0"/>
              <a:t> expose pod my-first-pod  --type=</a:t>
            </a:r>
            <a:r>
              <a:rPr lang="en-IN" dirty="0" err="1"/>
              <a:t>LoadBalancer</a:t>
            </a:r>
            <a:r>
              <a:rPr lang="en-IN" dirty="0"/>
              <a:t> --port=80 --name=my-first-service</a:t>
            </a:r>
          </a:p>
          <a:p>
            <a:endParaRPr lang="en-IN" dirty="0"/>
          </a:p>
          <a:p>
            <a:r>
              <a:rPr lang="en-IN" dirty="0"/>
              <a:t># Get Service Info</a:t>
            </a:r>
          </a:p>
          <a:p>
            <a:r>
              <a:rPr lang="en-IN" dirty="0" err="1"/>
              <a:t>kubectl</a:t>
            </a:r>
            <a:r>
              <a:rPr lang="en-IN" dirty="0"/>
              <a:t> get service</a:t>
            </a:r>
          </a:p>
          <a:p>
            <a:r>
              <a:rPr lang="en-IN" dirty="0" err="1"/>
              <a:t>kubectl</a:t>
            </a:r>
            <a:r>
              <a:rPr lang="en-IN" dirty="0"/>
              <a:t> get svc</a:t>
            </a:r>
          </a:p>
          <a:p>
            <a:endParaRPr lang="en-IN" dirty="0"/>
          </a:p>
          <a:p>
            <a:r>
              <a:rPr lang="en-IN" dirty="0"/>
              <a:t># Describe Service</a:t>
            </a:r>
          </a:p>
          <a:p>
            <a:r>
              <a:rPr lang="en-IN" dirty="0" err="1"/>
              <a:t>kubectl</a:t>
            </a:r>
            <a:r>
              <a:rPr lang="en-IN" dirty="0"/>
              <a:t> describe service my-first-service</a:t>
            </a:r>
          </a:p>
          <a:p>
            <a:endParaRPr lang="en-IN" dirty="0"/>
          </a:p>
          <a:p>
            <a:r>
              <a:rPr lang="en-IN" dirty="0"/>
              <a:t># Access Application</a:t>
            </a:r>
          </a:p>
          <a:p>
            <a:r>
              <a:rPr lang="en-IN" dirty="0"/>
              <a:t>http://&lt;External-IP-from-get-service-output&gt;</a:t>
            </a:r>
          </a:p>
        </p:txBody>
      </p:sp>
      <p:sp>
        <p:nvSpPr>
          <p:cNvPr id="8" name="TextBox 7">
            <a:extLst>
              <a:ext uri="{FF2B5EF4-FFF2-40B4-BE49-F238E27FC236}">
                <a16:creationId xmlns:a16="http://schemas.microsoft.com/office/drawing/2014/main" id="{1B66638A-9F7F-D602-F792-37385F0CDC12}"/>
              </a:ext>
            </a:extLst>
          </p:cNvPr>
          <p:cNvSpPr txBox="1"/>
          <p:nvPr/>
        </p:nvSpPr>
        <p:spPr>
          <a:xfrm>
            <a:off x="320040" y="4355516"/>
            <a:ext cx="6094070" cy="2308324"/>
          </a:xfrm>
          <a:prstGeom prst="rect">
            <a:avLst/>
          </a:prstGeom>
          <a:noFill/>
        </p:spPr>
        <p:txBody>
          <a:bodyPr wrap="square">
            <a:spAutoFit/>
          </a:bodyPr>
          <a:lstStyle/>
          <a:p>
            <a:pPr algn="l">
              <a:buFont typeface="Arial" panose="020B0604020202020204" pitchFamily="34" charset="0"/>
              <a:buChar char="•"/>
            </a:pPr>
            <a:r>
              <a:rPr lang="en-IN" b="0" i="0" dirty="0">
                <a:solidFill>
                  <a:srgbClr val="24292F"/>
                </a:solidFill>
                <a:effectLst/>
                <a:latin typeface="-apple-system"/>
              </a:rPr>
              <a:t>Verify the following after LB Service creation</a:t>
            </a:r>
          </a:p>
          <a:p>
            <a:pPr marL="742950" lvl="1" indent="-285750" algn="l">
              <a:buFont typeface="Arial" panose="020B0604020202020204" pitchFamily="34" charset="0"/>
              <a:buChar char="•"/>
            </a:pPr>
            <a:r>
              <a:rPr lang="en-IN" b="0" i="0" dirty="0">
                <a:solidFill>
                  <a:srgbClr val="24292F"/>
                </a:solidFill>
                <a:effectLst/>
                <a:latin typeface="-apple-system"/>
              </a:rPr>
              <a:t>Azure Standard Load Balancer created for Azure AKS Cluster</a:t>
            </a:r>
          </a:p>
          <a:p>
            <a:pPr marL="1143000" lvl="2" indent="-228600" algn="l">
              <a:buFont typeface="Arial" panose="020B0604020202020204" pitchFamily="34" charset="0"/>
              <a:buChar char="•"/>
            </a:pPr>
            <a:r>
              <a:rPr lang="en-IN" b="0" i="0" dirty="0">
                <a:solidFill>
                  <a:srgbClr val="24292F"/>
                </a:solidFill>
                <a:effectLst/>
                <a:latin typeface="-apple-system"/>
              </a:rPr>
              <a:t>Frontend IP Configuration</a:t>
            </a:r>
          </a:p>
          <a:p>
            <a:pPr marL="1143000" lvl="2" indent="-228600" algn="l">
              <a:buFont typeface="Arial" panose="020B0604020202020204" pitchFamily="34" charset="0"/>
              <a:buChar char="•"/>
            </a:pPr>
            <a:r>
              <a:rPr lang="en-IN" b="0" i="0" dirty="0">
                <a:solidFill>
                  <a:srgbClr val="24292F"/>
                </a:solidFill>
                <a:effectLst/>
                <a:latin typeface="-apple-system"/>
              </a:rPr>
              <a:t>Load Balancing Rules</a:t>
            </a:r>
          </a:p>
          <a:p>
            <a:pPr marL="742950" lvl="1" indent="-285750" algn="l">
              <a:buFont typeface="Arial" panose="020B0604020202020204" pitchFamily="34" charset="0"/>
              <a:buChar char="•"/>
            </a:pPr>
            <a:r>
              <a:rPr lang="en-IN" b="0" i="0" dirty="0">
                <a:solidFill>
                  <a:srgbClr val="24292F"/>
                </a:solidFill>
                <a:effectLst/>
                <a:latin typeface="-apple-system"/>
              </a:rPr>
              <a:t>Azure Public IP</a:t>
            </a:r>
          </a:p>
          <a:p>
            <a:pPr algn="l">
              <a:buFont typeface="Arial" panose="020B0604020202020204" pitchFamily="34" charset="0"/>
              <a:buChar char="•"/>
            </a:pPr>
            <a:r>
              <a:rPr lang="en-IN" b="0" i="0" dirty="0">
                <a:solidFill>
                  <a:srgbClr val="24292F"/>
                </a:solidFill>
                <a:effectLst/>
                <a:latin typeface="-apple-system"/>
              </a:rPr>
              <a:t>View the resources in Azure AKS Cluster - Resources section from Azure Portal Management Console</a:t>
            </a:r>
          </a:p>
        </p:txBody>
      </p:sp>
    </p:spTree>
    <p:extLst>
      <p:ext uri="{BB962C8B-B14F-4D97-AF65-F5344CB8AC3E}">
        <p14:creationId xmlns:p14="http://schemas.microsoft.com/office/powerpoint/2010/main" val="2876861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10F338-A51C-B4B0-786D-AE34496F35F0}"/>
              </a:ext>
            </a:extLst>
          </p:cNvPr>
          <p:cNvSpPr txBox="1"/>
          <p:nvPr/>
        </p:nvSpPr>
        <p:spPr>
          <a:xfrm>
            <a:off x="166254" y="21772"/>
            <a:ext cx="12025745" cy="923330"/>
          </a:xfrm>
          <a:prstGeom prst="rect">
            <a:avLst/>
          </a:prstGeom>
          <a:noFill/>
        </p:spPr>
        <p:txBody>
          <a:bodyPr wrap="square" rtlCol="0">
            <a:spAutoFit/>
          </a:bodyPr>
          <a:lstStyle/>
          <a:p>
            <a:r>
              <a:rPr lang="en-IN" dirty="0"/>
              <a:t>“</a:t>
            </a:r>
            <a:r>
              <a:rPr lang="en-IN" b="1" dirty="0" err="1"/>
              <a:t>Kubectl</a:t>
            </a:r>
            <a:r>
              <a:rPr lang="en-IN" b="1" dirty="0"/>
              <a:t> get namespaces</a:t>
            </a:r>
            <a:r>
              <a:rPr lang="en-IN" dirty="0"/>
              <a:t>” command we can use but in azure it is giving a user interface</a:t>
            </a:r>
          </a:p>
          <a:p>
            <a:r>
              <a:rPr lang="en-IN" dirty="0"/>
              <a:t>“</a:t>
            </a:r>
            <a:r>
              <a:rPr lang="en-IN" b="1" dirty="0" err="1"/>
              <a:t>kubeclt</a:t>
            </a:r>
            <a:r>
              <a:rPr lang="en-IN" b="1" dirty="0"/>
              <a:t> get deployment</a:t>
            </a:r>
            <a:r>
              <a:rPr lang="en-IN" dirty="0"/>
              <a:t>”  to show what are deployments are </a:t>
            </a:r>
            <a:r>
              <a:rPr lang="en-IN" dirty="0" err="1"/>
              <a:t>ruuning</a:t>
            </a:r>
            <a:r>
              <a:rPr lang="en-IN" dirty="0"/>
              <a:t> (workloads)</a:t>
            </a:r>
          </a:p>
          <a:p>
            <a:r>
              <a:rPr lang="en-IN" dirty="0"/>
              <a:t>“</a:t>
            </a:r>
            <a:r>
              <a:rPr lang="en-IN" b="1" dirty="0" err="1"/>
              <a:t>kubectl</a:t>
            </a:r>
            <a:r>
              <a:rPr lang="en-IN" b="1" dirty="0"/>
              <a:t> get service or </a:t>
            </a:r>
            <a:r>
              <a:rPr lang="en-IN" b="1" dirty="0" err="1"/>
              <a:t>kubectl</a:t>
            </a:r>
            <a:r>
              <a:rPr lang="en-IN" b="1" dirty="0"/>
              <a:t> get svc”</a:t>
            </a:r>
          </a:p>
        </p:txBody>
      </p:sp>
      <p:pic>
        <p:nvPicPr>
          <p:cNvPr id="4" name="Picture 3">
            <a:extLst>
              <a:ext uri="{FF2B5EF4-FFF2-40B4-BE49-F238E27FC236}">
                <a16:creationId xmlns:a16="http://schemas.microsoft.com/office/drawing/2014/main" id="{1D5B0C41-1956-4C92-33AA-48ABFC356B1B}"/>
              </a:ext>
            </a:extLst>
          </p:cNvPr>
          <p:cNvPicPr>
            <a:picLocks noChangeAspect="1"/>
          </p:cNvPicPr>
          <p:nvPr/>
        </p:nvPicPr>
        <p:blipFill>
          <a:blip r:embed="rId2"/>
          <a:stretch>
            <a:fillRect/>
          </a:stretch>
        </p:blipFill>
        <p:spPr>
          <a:xfrm>
            <a:off x="166254" y="3429000"/>
            <a:ext cx="5516534" cy="2945563"/>
          </a:xfrm>
          <a:prstGeom prst="rect">
            <a:avLst/>
          </a:prstGeom>
        </p:spPr>
      </p:pic>
      <p:pic>
        <p:nvPicPr>
          <p:cNvPr id="6" name="Picture 5">
            <a:extLst>
              <a:ext uri="{FF2B5EF4-FFF2-40B4-BE49-F238E27FC236}">
                <a16:creationId xmlns:a16="http://schemas.microsoft.com/office/drawing/2014/main" id="{57E0D4EE-AF82-33A1-58DB-850A46D21463}"/>
              </a:ext>
            </a:extLst>
          </p:cNvPr>
          <p:cNvPicPr>
            <a:picLocks noChangeAspect="1"/>
          </p:cNvPicPr>
          <p:nvPr/>
        </p:nvPicPr>
        <p:blipFill>
          <a:blip r:embed="rId3"/>
          <a:stretch>
            <a:fillRect/>
          </a:stretch>
        </p:blipFill>
        <p:spPr>
          <a:xfrm>
            <a:off x="6096000" y="3429000"/>
            <a:ext cx="5624512" cy="3100387"/>
          </a:xfrm>
          <a:prstGeom prst="rect">
            <a:avLst/>
          </a:prstGeom>
        </p:spPr>
      </p:pic>
      <p:pic>
        <p:nvPicPr>
          <p:cNvPr id="8" name="Picture 7">
            <a:extLst>
              <a:ext uri="{FF2B5EF4-FFF2-40B4-BE49-F238E27FC236}">
                <a16:creationId xmlns:a16="http://schemas.microsoft.com/office/drawing/2014/main" id="{0F5C3A16-7EAD-AA3C-241A-2F19849959E0}"/>
              </a:ext>
            </a:extLst>
          </p:cNvPr>
          <p:cNvPicPr>
            <a:picLocks noChangeAspect="1"/>
          </p:cNvPicPr>
          <p:nvPr/>
        </p:nvPicPr>
        <p:blipFill>
          <a:blip r:embed="rId4"/>
          <a:stretch>
            <a:fillRect/>
          </a:stretch>
        </p:blipFill>
        <p:spPr>
          <a:xfrm>
            <a:off x="5076160" y="689298"/>
            <a:ext cx="6041019" cy="2739702"/>
          </a:xfrm>
          <a:prstGeom prst="rect">
            <a:avLst/>
          </a:prstGeom>
        </p:spPr>
      </p:pic>
    </p:spTree>
    <p:extLst>
      <p:ext uri="{BB962C8B-B14F-4D97-AF65-F5344CB8AC3E}">
        <p14:creationId xmlns:p14="http://schemas.microsoft.com/office/powerpoint/2010/main" val="1359618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AC5714-E4BA-35FD-661D-3895FCF5F7F1}"/>
              </a:ext>
            </a:extLst>
          </p:cNvPr>
          <p:cNvSpPr txBox="1"/>
          <p:nvPr/>
        </p:nvSpPr>
        <p:spPr>
          <a:xfrm>
            <a:off x="238270" y="144490"/>
            <a:ext cx="5857730" cy="7017306"/>
          </a:xfrm>
          <a:prstGeom prst="rect">
            <a:avLst/>
          </a:prstGeom>
          <a:noFill/>
        </p:spPr>
        <p:txBody>
          <a:bodyPr wrap="square">
            <a:spAutoFit/>
          </a:bodyPr>
          <a:lstStyle/>
          <a:p>
            <a:r>
              <a:rPr lang="en-IN" b="1" dirty="0"/>
              <a:t>Step-05: Interact with a Pod</a:t>
            </a:r>
          </a:p>
          <a:p>
            <a:r>
              <a:rPr lang="en-IN" dirty="0"/>
              <a:t>Verify Pod Logs</a:t>
            </a:r>
          </a:p>
          <a:p>
            <a:r>
              <a:rPr lang="en-IN" dirty="0"/>
              <a:t># Get Pod Name</a:t>
            </a:r>
          </a:p>
          <a:p>
            <a:r>
              <a:rPr lang="en-IN" dirty="0"/>
              <a:t>- </a:t>
            </a:r>
            <a:r>
              <a:rPr lang="en-IN" dirty="0" err="1"/>
              <a:t>kubectl</a:t>
            </a:r>
            <a:r>
              <a:rPr lang="en-IN" dirty="0"/>
              <a:t> get po</a:t>
            </a:r>
          </a:p>
          <a:p>
            <a:endParaRPr lang="en-IN" dirty="0"/>
          </a:p>
          <a:p>
            <a:r>
              <a:rPr lang="en-IN" dirty="0"/>
              <a:t># Dump Pod logs</a:t>
            </a:r>
          </a:p>
          <a:p>
            <a:r>
              <a:rPr lang="en-IN" dirty="0"/>
              <a:t>- </a:t>
            </a:r>
            <a:r>
              <a:rPr lang="en-IN" dirty="0" err="1"/>
              <a:t>kubectl</a:t>
            </a:r>
            <a:r>
              <a:rPr lang="en-IN" dirty="0"/>
              <a:t> logs &lt;pod-name&gt;</a:t>
            </a:r>
          </a:p>
          <a:p>
            <a:r>
              <a:rPr lang="en-IN" dirty="0"/>
              <a:t>- </a:t>
            </a:r>
            <a:r>
              <a:rPr lang="en-IN" dirty="0" err="1"/>
              <a:t>kubectl</a:t>
            </a:r>
            <a:r>
              <a:rPr lang="en-IN" dirty="0"/>
              <a:t> logs my-first-pod</a:t>
            </a:r>
          </a:p>
          <a:p>
            <a:endParaRPr lang="en-IN" dirty="0"/>
          </a:p>
          <a:p>
            <a:r>
              <a:rPr lang="en-IN" dirty="0"/>
              <a:t># Stream pod logs with -f option and access application to see logs.</a:t>
            </a:r>
          </a:p>
          <a:p>
            <a:r>
              <a:rPr lang="en-IN" dirty="0"/>
              <a:t>- </a:t>
            </a:r>
            <a:r>
              <a:rPr lang="en-IN" dirty="0" err="1"/>
              <a:t>kubectl</a:t>
            </a:r>
            <a:r>
              <a:rPr lang="en-IN" dirty="0"/>
              <a:t> logs &lt;pod-name&gt;</a:t>
            </a:r>
          </a:p>
          <a:p>
            <a:pPr marL="285750" indent="-285750">
              <a:buFontTx/>
              <a:buChar char="-"/>
            </a:pPr>
            <a:r>
              <a:rPr lang="en-IN" dirty="0" err="1"/>
              <a:t>kubectl</a:t>
            </a:r>
            <a:r>
              <a:rPr lang="en-IN" dirty="0"/>
              <a:t> logs -f my-first-pod</a:t>
            </a:r>
          </a:p>
          <a:p>
            <a:pPr marL="285750" indent="-285750">
              <a:buFontTx/>
              <a:buChar char="-"/>
            </a:pPr>
            <a:endParaRPr lang="en-IN" dirty="0"/>
          </a:p>
          <a:p>
            <a:r>
              <a:rPr lang="en-IN" b="1" dirty="0"/>
              <a:t>Note:  To </a:t>
            </a:r>
            <a:r>
              <a:rPr lang="en-IN" b="1" dirty="0" err="1"/>
              <a:t>troble</a:t>
            </a:r>
            <a:r>
              <a:rPr lang="en-IN" b="1" dirty="0"/>
              <a:t> shoot the pods, There are two ways to interact with the pods.</a:t>
            </a:r>
          </a:p>
          <a:p>
            <a:pPr marL="342900" indent="-342900">
              <a:buAutoNum type="arabicPeriod"/>
            </a:pPr>
            <a:r>
              <a:rPr lang="en-IN" b="1" dirty="0"/>
              <a:t>Verify the logs using </a:t>
            </a:r>
            <a:r>
              <a:rPr lang="en-IN" b="1" dirty="0" err="1"/>
              <a:t>kubectl</a:t>
            </a:r>
            <a:r>
              <a:rPr lang="en-IN" b="1" dirty="0"/>
              <a:t> logs. In addition to that you can </a:t>
            </a:r>
            <a:r>
              <a:rPr lang="en-IN" b="1" dirty="0" err="1"/>
              <a:t>coonect</a:t>
            </a:r>
            <a:r>
              <a:rPr lang="en-IN" b="1" dirty="0"/>
              <a:t> to your pods means  like you can connect to your container. You can see what files and what is the issue?</a:t>
            </a:r>
          </a:p>
          <a:p>
            <a:pPr marL="342900" indent="-342900">
              <a:buAutoNum type="arabicPeriod"/>
            </a:pPr>
            <a:r>
              <a:rPr lang="en-IN" b="1" dirty="0" err="1"/>
              <a:t>Kubectl</a:t>
            </a:r>
            <a:r>
              <a:rPr lang="en-IN" b="1" dirty="0"/>
              <a:t> describe command for </a:t>
            </a:r>
            <a:r>
              <a:rPr lang="en-IN" b="1" dirty="0" err="1"/>
              <a:t>apod</a:t>
            </a:r>
            <a:r>
              <a:rPr lang="en-IN" b="1" dirty="0"/>
              <a:t> which will show the events about the pods.</a:t>
            </a:r>
          </a:p>
          <a:p>
            <a:pPr marL="342900" indent="-342900">
              <a:buAutoNum type="arabicPeriod"/>
            </a:pPr>
            <a:r>
              <a:rPr lang="en-IN" b="1" dirty="0"/>
              <a:t>Connecting to your pod using “</a:t>
            </a:r>
            <a:r>
              <a:rPr lang="en-IN" b="1" dirty="0" err="1"/>
              <a:t>kubectl</a:t>
            </a:r>
            <a:r>
              <a:rPr lang="en-IN" b="1" dirty="0"/>
              <a:t> exec –it &lt;</a:t>
            </a:r>
            <a:r>
              <a:rPr lang="en-IN" b="1" dirty="0" err="1"/>
              <a:t>podname</a:t>
            </a:r>
            <a:r>
              <a:rPr lang="en-IN" b="1" dirty="0"/>
              <a:t>&gt;”</a:t>
            </a:r>
          </a:p>
          <a:p>
            <a:pPr marL="342900" indent="-342900">
              <a:buAutoNum type="arabicPeriod"/>
            </a:pPr>
            <a:endParaRPr lang="en-IN" b="1" dirty="0"/>
          </a:p>
        </p:txBody>
      </p:sp>
      <p:sp>
        <p:nvSpPr>
          <p:cNvPr id="10" name="TextBox 9">
            <a:extLst>
              <a:ext uri="{FF2B5EF4-FFF2-40B4-BE49-F238E27FC236}">
                <a16:creationId xmlns:a16="http://schemas.microsoft.com/office/drawing/2014/main" id="{17D84DD2-18FD-095F-886F-DD6BE87D95B7}"/>
              </a:ext>
            </a:extLst>
          </p:cNvPr>
          <p:cNvSpPr txBox="1"/>
          <p:nvPr/>
        </p:nvSpPr>
        <p:spPr>
          <a:xfrm>
            <a:off x="6123237" y="288869"/>
            <a:ext cx="5552954" cy="3139321"/>
          </a:xfrm>
          <a:prstGeom prst="rect">
            <a:avLst/>
          </a:prstGeom>
          <a:noFill/>
        </p:spPr>
        <p:txBody>
          <a:bodyPr wrap="square">
            <a:spAutoFit/>
          </a:bodyPr>
          <a:lstStyle/>
          <a:p>
            <a:r>
              <a:rPr lang="en-IN" b="1" dirty="0"/>
              <a:t>Connect to Container in a POD</a:t>
            </a:r>
          </a:p>
          <a:p>
            <a:r>
              <a:rPr lang="en-IN" dirty="0"/>
              <a:t>Connect to a Container in POD and execute commands</a:t>
            </a:r>
          </a:p>
          <a:p>
            <a:r>
              <a:rPr lang="en-IN" dirty="0"/>
              <a:t># Connect to Nginx Container in a POD</a:t>
            </a:r>
          </a:p>
          <a:p>
            <a:r>
              <a:rPr lang="en-IN" dirty="0" err="1"/>
              <a:t>kubectl</a:t>
            </a:r>
            <a:r>
              <a:rPr lang="en-IN" dirty="0"/>
              <a:t> exec -it &lt;pod-name&gt; -- /bin/bash</a:t>
            </a:r>
          </a:p>
          <a:p>
            <a:r>
              <a:rPr lang="en-IN" dirty="0" err="1"/>
              <a:t>kubectl</a:t>
            </a:r>
            <a:r>
              <a:rPr lang="en-IN" dirty="0"/>
              <a:t> exec -it my-first-pod -- /bin/bash</a:t>
            </a:r>
          </a:p>
          <a:p>
            <a:endParaRPr lang="en-IN" dirty="0"/>
          </a:p>
          <a:p>
            <a:r>
              <a:rPr lang="en-IN" dirty="0"/>
              <a:t># Execute some commands in Nginx container</a:t>
            </a:r>
          </a:p>
          <a:p>
            <a:r>
              <a:rPr lang="en-IN" dirty="0"/>
              <a:t>ls</a:t>
            </a:r>
          </a:p>
          <a:p>
            <a:r>
              <a:rPr lang="en-IN" dirty="0"/>
              <a:t>cd /</a:t>
            </a:r>
            <a:r>
              <a:rPr lang="en-IN" dirty="0" err="1"/>
              <a:t>usr</a:t>
            </a:r>
            <a:r>
              <a:rPr lang="en-IN" dirty="0"/>
              <a:t>/share/nginx/html</a:t>
            </a:r>
          </a:p>
          <a:p>
            <a:r>
              <a:rPr lang="en-IN" dirty="0"/>
              <a:t>cat index.html</a:t>
            </a:r>
          </a:p>
          <a:p>
            <a:r>
              <a:rPr lang="en-IN" dirty="0"/>
              <a:t>exit</a:t>
            </a:r>
          </a:p>
        </p:txBody>
      </p:sp>
      <p:sp>
        <p:nvSpPr>
          <p:cNvPr id="12" name="TextBox 11">
            <a:extLst>
              <a:ext uri="{FF2B5EF4-FFF2-40B4-BE49-F238E27FC236}">
                <a16:creationId xmlns:a16="http://schemas.microsoft.com/office/drawing/2014/main" id="{261987DD-BD94-1FC5-B570-82A4AC8FA6CE}"/>
              </a:ext>
            </a:extLst>
          </p:cNvPr>
          <p:cNvSpPr txBox="1"/>
          <p:nvPr/>
        </p:nvSpPr>
        <p:spPr>
          <a:xfrm>
            <a:off x="6277313" y="3889855"/>
            <a:ext cx="6094070" cy="2308324"/>
          </a:xfrm>
          <a:prstGeom prst="rect">
            <a:avLst/>
          </a:prstGeom>
          <a:noFill/>
        </p:spPr>
        <p:txBody>
          <a:bodyPr wrap="square">
            <a:spAutoFit/>
          </a:bodyPr>
          <a:lstStyle/>
          <a:p>
            <a:r>
              <a:rPr lang="en-IN" b="1" dirty="0"/>
              <a:t>Running individual commands in a Container</a:t>
            </a:r>
          </a:p>
          <a:p>
            <a:r>
              <a:rPr lang="en-IN" dirty="0" err="1"/>
              <a:t>kubectl</a:t>
            </a:r>
            <a:r>
              <a:rPr lang="en-IN" dirty="0"/>
              <a:t> exec -it &lt;pod-name&gt; -- env</a:t>
            </a:r>
          </a:p>
          <a:p>
            <a:endParaRPr lang="en-IN" dirty="0"/>
          </a:p>
          <a:p>
            <a:r>
              <a:rPr lang="en-IN" dirty="0"/>
              <a:t># Sample Commands</a:t>
            </a:r>
          </a:p>
          <a:p>
            <a:r>
              <a:rPr lang="en-IN" dirty="0" err="1"/>
              <a:t>kubectl</a:t>
            </a:r>
            <a:r>
              <a:rPr lang="en-IN" dirty="0"/>
              <a:t> exec -it my-first-pod -- env</a:t>
            </a:r>
          </a:p>
          <a:p>
            <a:r>
              <a:rPr lang="en-IN" dirty="0" err="1"/>
              <a:t>kubectl</a:t>
            </a:r>
            <a:r>
              <a:rPr lang="en-IN" dirty="0"/>
              <a:t> exec -it my-first-pod -- ls</a:t>
            </a:r>
          </a:p>
          <a:p>
            <a:r>
              <a:rPr lang="en-IN" dirty="0" err="1"/>
              <a:t>kubectl</a:t>
            </a:r>
            <a:r>
              <a:rPr lang="en-IN" dirty="0"/>
              <a:t> exec -it my-first-pod -- cat /</a:t>
            </a:r>
            <a:r>
              <a:rPr lang="en-IN" dirty="0" err="1"/>
              <a:t>usr</a:t>
            </a:r>
            <a:r>
              <a:rPr lang="en-IN" dirty="0"/>
              <a:t>/share/nginx/html/index.html</a:t>
            </a:r>
          </a:p>
        </p:txBody>
      </p:sp>
    </p:spTree>
    <p:extLst>
      <p:ext uri="{BB962C8B-B14F-4D97-AF65-F5344CB8AC3E}">
        <p14:creationId xmlns:p14="http://schemas.microsoft.com/office/powerpoint/2010/main" val="460427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4E0979-4AE5-E93C-3CB0-E3EEF393A637}"/>
              </a:ext>
            </a:extLst>
          </p:cNvPr>
          <p:cNvSpPr txBox="1"/>
          <p:nvPr/>
        </p:nvSpPr>
        <p:spPr>
          <a:xfrm>
            <a:off x="489031" y="399342"/>
            <a:ext cx="6094070" cy="2031325"/>
          </a:xfrm>
          <a:prstGeom prst="rect">
            <a:avLst/>
          </a:prstGeom>
          <a:noFill/>
        </p:spPr>
        <p:txBody>
          <a:bodyPr wrap="square">
            <a:spAutoFit/>
          </a:bodyPr>
          <a:lstStyle/>
          <a:p>
            <a:r>
              <a:rPr lang="en-IN" b="1" dirty="0"/>
              <a:t>Step-06: Get YAML Output of Pod &amp; Service</a:t>
            </a:r>
          </a:p>
          <a:p>
            <a:r>
              <a:rPr lang="en-IN" dirty="0"/>
              <a:t>Get YAML Output</a:t>
            </a:r>
          </a:p>
          <a:p>
            <a:r>
              <a:rPr lang="en-IN" dirty="0"/>
              <a:t># Get pod definition YAML output</a:t>
            </a:r>
          </a:p>
          <a:p>
            <a:r>
              <a:rPr lang="en-IN" dirty="0" err="1"/>
              <a:t>kubectl</a:t>
            </a:r>
            <a:r>
              <a:rPr lang="en-IN" dirty="0"/>
              <a:t> get pod my-first-pod -o </a:t>
            </a:r>
            <a:r>
              <a:rPr lang="en-IN" dirty="0" err="1"/>
              <a:t>yaml</a:t>
            </a:r>
            <a:r>
              <a:rPr lang="en-IN" dirty="0"/>
              <a:t>   </a:t>
            </a:r>
          </a:p>
          <a:p>
            <a:endParaRPr lang="en-IN" dirty="0"/>
          </a:p>
          <a:p>
            <a:r>
              <a:rPr lang="en-IN" dirty="0"/>
              <a:t># Get service definition YAML output</a:t>
            </a:r>
          </a:p>
          <a:p>
            <a:r>
              <a:rPr lang="en-IN" dirty="0" err="1"/>
              <a:t>kubectl</a:t>
            </a:r>
            <a:r>
              <a:rPr lang="en-IN" dirty="0"/>
              <a:t> get service my-first-service -o </a:t>
            </a:r>
            <a:r>
              <a:rPr lang="en-IN" dirty="0" err="1"/>
              <a:t>yaml</a:t>
            </a:r>
            <a:endParaRPr lang="en-IN" dirty="0"/>
          </a:p>
        </p:txBody>
      </p:sp>
      <p:sp>
        <p:nvSpPr>
          <p:cNvPr id="5" name="TextBox 4">
            <a:extLst>
              <a:ext uri="{FF2B5EF4-FFF2-40B4-BE49-F238E27FC236}">
                <a16:creationId xmlns:a16="http://schemas.microsoft.com/office/drawing/2014/main" id="{F10B5504-91F2-D28F-EE3A-C24CB1E6F22D}"/>
              </a:ext>
            </a:extLst>
          </p:cNvPr>
          <p:cNvSpPr txBox="1"/>
          <p:nvPr/>
        </p:nvSpPr>
        <p:spPr>
          <a:xfrm>
            <a:off x="662651" y="2915925"/>
            <a:ext cx="6094070" cy="3416320"/>
          </a:xfrm>
          <a:prstGeom prst="rect">
            <a:avLst/>
          </a:prstGeom>
          <a:noFill/>
        </p:spPr>
        <p:txBody>
          <a:bodyPr wrap="square">
            <a:spAutoFit/>
          </a:bodyPr>
          <a:lstStyle/>
          <a:p>
            <a:r>
              <a:rPr lang="en-IN" b="1" dirty="0"/>
              <a:t>Step-07: Clean-Up</a:t>
            </a:r>
          </a:p>
          <a:p>
            <a:r>
              <a:rPr lang="en-IN" dirty="0"/>
              <a:t># Get all Objects in default namespace</a:t>
            </a:r>
          </a:p>
          <a:p>
            <a:r>
              <a:rPr lang="en-IN" dirty="0" err="1"/>
              <a:t>kubectl</a:t>
            </a:r>
            <a:r>
              <a:rPr lang="en-IN" dirty="0"/>
              <a:t> get all</a:t>
            </a:r>
          </a:p>
          <a:p>
            <a:endParaRPr lang="en-IN" dirty="0"/>
          </a:p>
          <a:p>
            <a:r>
              <a:rPr lang="en-IN" dirty="0"/>
              <a:t># Delete Services</a:t>
            </a:r>
          </a:p>
          <a:p>
            <a:r>
              <a:rPr lang="en-IN" dirty="0" err="1"/>
              <a:t>kubectl</a:t>
            </a:r>
            <a:r>
              <a:rPr lang="en-IN" dirty="0"/>
              <a:t> delete svc my-first-service</a:t>
            </a:r>
          </a:p>
          <a:p>
            <a:endParaRPr lang="en-IN" dirty="0"/>
          </a:p>
          <a:p>
            <a:r>
              <a:rPr lang="en-IN" dirty="0"/>
              <a:t># Delete Pod</a:t>
            </a:r>
          </a:p>
          <a:p>
            <a:r>
              <a:rPr lang="en-IN" dirty="0" err="1"/>
              <a:t>kubectl</a:t>
            </a:r>
            <a:r>
              <a:rPr lang="en-IN" dirty="0"/>
              <a:t> delete pod my-first-pod</a:t>
            </a:r>
          </a:p>
          <a:p>
            <a:endParaRPr lang="en-IN" dirty="0"/>
          </a:p>
          <a:p>
            <a:r>
              <a:rPr lang="en-IN" dirty="0"/>
              <a:t># Get all Objects in default namespace</a:t>
            </a:r>
          </a:p>
          <a:p>
            <a:r>
              <a:rPr lang="en-IN" dirty="0" err="1"/>
              <a:t>kubectl</a:t>
            </a:r>
            <a:r>
              <a:rPr lang="en-IN" dirty="0"/>
              <a:t> get all</a:t>
            </a:r>
          </a:p>
        </p:txBody>
      </p:sp>
    </p:spTree>
    <p:extLst>
      <p:ext uri="{BB962C8B-B14F-4D97-AF65-F5344CB8AC3E}">
        <p14:creationId xmlns:p14="http://schemas.microsoft.com/office/powerpoint/2010/main" val="1667225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0640D-7454-FF46-D544-80C5E11910DB}"/>
              </a:ext>
            </a:extLst>
          </p:cNvPr>
          <p:cNvPicPr>
            <a:picLocks noChangeAspect="1"/>
          </p:cNvPicPr>
          <p:nvPr/>
        </p:nvPicPr>
        <p:blipFill>
          <a:blip r:embed="rId2"/>
          <a:stretch>
            <a:fillRect/>
          </a:stretch>
        </p:blipFill>
        <p:spPr>
          <a:xfrm>
            <a:off x="1366506" y="0"/>
            <a:ext cx="9458988" cy="6858000"/>
          </a:xfrm>
          <a:prstGeom prst="rect">
            <a:avLst/>
          </a:prstGeom>
        </p:spPr>
      </p:pic>
    </p:spTree>
    <p:extLst>
      <p:ext uri="{BB962C8B-B14F-4D97-AF65-F5344CB8AC3E}">
        <p14:creationId xmlns:p14="http://schemas.microsoft.com/office/powerpoint/2010/main" val="3055774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2183B-4416-3326-4134-6C81C26BDD6A}"/>
              </a:ext>
            </a:extLst>
          </p:cNvPr>
          <p:cNvPicPr>
            <a:picLocks noChangeAspect="1"/>
          </p:cNvPicPr>
          <p:nvPr/>
        </p:nvPicPr>
        <p:blipFill>
          <a:blip r:embed="rId2"/>
          <a:stretch>
            <a:fillRect/>
          </a:stretch>
        </p:blipFill>
        <p:spPr>
          <a:xfrm>
            <a:off x="2040606" y="0"/>
            <a:ext cx="7376111" cy="3685103"/>
          </a:xfrm>
          <a:prstGeom prst="rect">
            <a:avLst/>
          </a:prstGeom>
        </p:spPr>
      </p:pic>
      <p:pic>
        <p:nvPicPr>
          <p:cNvPr id="6" name="Picture 5">
            <a:extLst>
              <a:ext uri="{FF2B5EF4-FFF2-40B4-BE49-F238E27FC236}">
                <a16:creationId xmlns:a16="http://schemas.microsoft.com/office/drawing/2014/main" id="{6E5D8AB2-703E-1056-04DE-FC6AA8C5B8B8}"/>
              </a:ext>
            </a:extLst>
          </p:cNvPr>
          <p:cNvPicPr>
            <a:picLocks noChangeAspect="1"/>
          </p:cNvPicPr>
          <p:nvPr/>
        </p:nvPicPr>
        <p:blipFill>
          <a:blip r:embed="rId3"/>
          <a:stretch>
            <a:fillRect/>
          </a:stretch>
        </p:blipFill>
        <p:spPr>
          <a:xfrm>
            <a:off x="43272" y="4185486"/>
            <a:ext cx="3994668" cy="2263441"/>
          </a:xfrm>
          <a:prstGeom prst="rect">
            <a:avLst/>
          </a:prstGeom>
        </p:spPr>
      </p:pic>
      <p:pic>
        <p:nvPicPr>
          <p:cNvPr id="8" name="Picture 7">
            <a:extLst>
              <a:ext uri="{FF2B5EF4-FFF2-40B4-BE49-F238E27FC236}">
                <a16:creationId xmlns:a16="http://schemas.microsoft.com/office/drawing/2014/main" id="{C2B80FE8-9629-43EA-2BE3-280EC11DCFA4}"/>
              </a:ext>
            </a:extLst>
          </p:cNvPr>
          <p:cNvPicPr>
            <a:picLocks noChangeAspect="1"/>
          </p:cNvPicPr>
          <p:nvPr/>
        </p:nvPicPr>
        <p:blipFill>
          <a:blip r:embed="rId4"/>
          <a:stretch>
            <a:fillRect/>
          </a:stretch>
        </p:blipFill>
        <p:spPr>
          <a:xfrm>
            <a:off x="4080607" y="4185486"/>
            <a:ext cx="4030785" cy="2263441"/>
          </a:xfrm>
          <a:prstGeom prst="rect">
            <a:avLst/>
          </a:prstGeom>
        </p:spPr>
      </p:pic>
    </p:spTree>
    <p:extLst>
      <p:ext uri="{BB962C8B-B14F-4D97-AF65-F5344CB8AC3E}">
        <p14:creationId xmlns:p14="http://schemas.microsoft.com/office/powerpoint/2010/main" val="156760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0096E-434D-31ED-9286-5C830CC51631}"/>
              </a:ext>
            </a:extLst>
          </p:cNvPr>
          <p:cNvPicPr>
            <a:picLocks noChangeAspect="1"/>
          </p:cNvPicPr>
          <p:nvPr/>
        </p:nvPicPr>
        <p:blipFill>
          <a:blip r:embed="rId2"/>
          <a:stretch>
            <a:fillRect/>
          </a:stretch>
        </p:blipFill>
        <p:spPr>
          <a:xfrm>
            <a:off x="882315" y="166497"/>
            <a:ext cx="10780295" cy="5279798"/>
          </a:xfrm>
          <a:prstGeom prst="rect">
            <a:avLst/>
          </a:prstGeom>
        </p:spPr>
      </p:pic>
      <p:sp>
        <p:nvSpPr>
          <p:cNvPr id="4" name="TextBox 3">
            <a:extLst>
              <a:ext uri="{FF2B5EF4-FFF2-40B4-BE49-F238E27FC236}">
                <a16:creationId xmlns:a16="http://schemas.microsoft.com/office/drawing/2014/main" id="{58232103-8CF9-B942-3D16-A95F39203C62}"/>
              </a:ext>
            </a:extLst>
          </p:cNvPr>
          <p:cNvSpPr txBox="1"/>
          <p:nvPr/>
        </p:nvSpPr>
        <p:spPr>
          <a:xfrm>
            <a:off x="112295" y="5446295"/>
            <a:ext cx="11550315" cy="1200329"/>
          </a:xfrm>
          <a:prstGeom prst="rect">
            <a:avLst/>
          </a:prstGeom>
          <a:noFill/>
        </p:spPr>
        <p:txBody>
          <a:bodyPr wrap="square" rtlCol="0">
            <a:spAutoFit/>
          </a:bodyPr>
          <a:lstStyle/>
          <a:p>
            <a:r>
              <a:rPr lang="en-IN" dirty="0" err="1"/>
              <a:t>Replicaset</a:t>
            </a:r>
            <a:r>
              <a:rPr lang="en-IN" dirty="0"/>
              <a:t> contains 2. then 2 pods in one worker node and 2 in other. To access application hosted on this pods and then allow the effective load </a:t>
            </a:r>
            <a:r>
              <a:rPr lang="en-IN" dirty="0" err="1"/>
              <a:t>balncing</a:t>
            </a:r>
            <a:r>
              <a:rPr lang="en-IN" dirty="0"/>
              <a:t> we have the services in middle. Services will distributed the traffic to this respective </a:t>
            </a:r>
            <a:r>
              <a:rPr lang="en-IN" dirty="0" err="1"/>
              <a:t>replicaset</a:t>
            </a:r>
            <a:r>
              <a:rPr lang="en-IN" dirty="0"/>
              <a:t> and pods present inside that. In combination with </a:t>
            </a:r>
            <a:r>
              <a:rPr lang="en-IN" dirty="0" err="1"/>
              <a:t>replicaset</a:t>
            </a:r>
            <a:r>
              <a:rPr lang="en-IN" dirty="0"/>
              <a:t> and services we Can </a:t>
            </a:r>
            <a:r>
              <a:rPr lang="en-IN" dirty="0" err="1"/>
              <a:t>achive</a:t>
            </a:r>
            <a:r>
              <a:rPr lang="en-IN" dirty="0"/>
              <a:t> effective load balancing in k8s.</a:t>
            </a:r>
          </a:p>
        </p:txBody>
      </p:sp>
    </p:spTree>
    <p:extLst>
      <p:ext uri="{BB962C8B-B14F-4D97-AF65-F5344CB8AC3E}">
        <p14:creationId xmlns:p14="http://schemas.microsoft.com/office/powerpoint/2010/main" val="438314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E82164-FC01-5B99-C96F-00AA186D967F}"/>
              </a:ext>
            </a:extLst>
          </p:cNvPr>
          <p:cNvPicPr>
            <a:picLocks noChangeAspect="1"/>
          </p:cNvPicPr>
          <p:nvPr/>
        </p:nvPicPr>
        <p:blipFill>
          <a:blip r:embed="rId2"/>
          <a:stretch>
            <a:fillRect/>
          </a:stretch>
        </p:blipFill>
        <p:spPr>
          <a:xfrm>
            <a:off x="621030" y="503457"/>
            <a:ext cx="4459168" cy="3558416"/>
          </a:xfrm>
          <a:prstGeom prst="rect">
            <a:avLst/>
          </a:prstGeom>
        </p:spPr>
      </p:pic>
      <p:sp>
        <p:nvSpPr>
          <p:cNvPr id="4" name="TextBox 3">
            <a:extLst>
              <a:ext uri="{FF2B5EF4-FFF2-40B4-BE49-F238E27FC236}">
                <a16:creationId xmlns:a16="http://schemas.microsoft.com/office/drawing/2014/main" id="{21CE6EFD-976E-DFB2-5C5B-B9D685161CCE}"/>
              </a:ext>
            </a:extLst>
          </p:cNvPr>
          <p:cNvSpPr txBox="1"/>
          <p:nvPr/>
        </p:nvSpPr>
        <p:spPr>
          <a:xfrm>
            <a:off x="883920" y="4587240"/>
            <a:ext cx="10652760" cy="923330"/>
          </a:xfrm>
          <a:prstGeom prst="rect">
            <a:avLst/>
          </a:prstGeom>
          <a:noFill/>
        </p:spPr>
        <p:txBody>
          <a:bodyPr wrap="square" rtlCol="0">
            <a:spAutoFit/>
          </a:bodyPr>
          <a:lstStyle/>
          <a:p>
            <a:r>
              <a:rPr lang="en-IN" dirty="0"/>
              <a:t>We have an </a:t>
            </a:r>
            <a:r>
              <a:rPr lang="en-IN" dirty="0" err="1"/>
              <a:t>os</a:t>
            </a:r>
            <a:r>
              <a:rPr lang="en-IN" dirty="0"/>
              <a:t> on the we are going to install Docker and then we are going to run the containers. Each container is a combination of its own libraries dependencies it will have its own </a:t>
            </a:r>
            <a:r>
              <a:rPr lang="en-IN" dirty="0" err="1"/>
              <a:t>os</a:t>
            </a:r>
            <a:r>
              <a:rPr lang="en-IN" dirty="0"/>
              <a:t> inside that and then we’ll be installing the engine or even the</a:t>
            </a:r>
          </a:p>
        </p:txBody>
      </p:sp>
      <p:pic>
        <p:nvPicPr>
          <p:cNvPr id="6" name="Picture 5">
            <a:extLst>
              <a:ext uri="{FF2B5EF4-FFF2-40B4-BE49-F238E27FC236}">
                <a16:creationId xmlns:a16="http://schemas.microsoft.com/office/drawing/2014/main" id="{85543636-ADD7-6EA1-8BC3-1C6461A5A6D1}"/>
              </a:ext>
            </a:extLst>
          </p:cNvPr>
          <p:cNvPicPr>
            <a:picLocks noChangeAspect="1"/>
          </p:cNvPicPr>
          <p:nvPr/>
        </p:nvPicPr>
        <p:blipFill>
          <a:blip r:embed="rId3"/>
          <a:stretch>
            <a:fillRect/>
          </a:stretch>
        </p:blipFill>
        <p:spPr>
          <a:xfrm>
            <a:off x="5087818" y="503457"/>
            <a:ext cx="6671539" cy="3570799"/>
          </a:xfrm>
          <a:prstGeom prst="rect">
            <a:avLst/>
          </a:prstGeom>
        </p:spPr>
      </p:pic>
    </p:spTree>
    <p:extLst>
      <p:ext uri="{BB962C8B-B14F-4D97-AF65-F5344CB8AC3E}">
        <p14:creationId xmlns:p14="http://schemas.microsoft.com/office/powerpoint/2010/main" val="3636161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227CA-DF10-ED5F-D63D-18151FD2ECCA}"/>
              </a:ext>
            </a:extLst>
          </p:cNvPr>
          <p:cNvSpPr txBox="1"/>
          <p:nvPr/>
        </p:nvSpPr>
        <p:spPr>
          <a:xfrm>
            <a:off x="224589" y="228145"/>
            <a:ext cx="4732422" cy="4862870"/>
          </a:xfrm>
          <a:prstGeom prst="rect">
            <a:avLst/>
          </a:prstGeom>
          <a:noFill/>
        </p:spPr>
        <p:txBody>
          <a:bodyPr wrap="square">
            <a:spAutoFit/>
          </a:bodyPr>
          <a:lstStyle/>
          <a:p>
            <a:r>
              <a:rPr lang="en-IN" sz="2800" b="1" dirty="0"/>
              <a:t>Create </a:t>
            </a:r>
            <a:r>
              <a:rPr lang="en-IN" sz="2800" b="1" dirty="0" err="1"/>
              <a:t>ReplicaSet</a:t>
            </a:r>
            <a:endParaRPr lang="en-IN" sz="2800" b="1" dirty="0"/>
          </a:p>
          <a:p>
            <a:r>
              <a:rPr lang="en-IN" dirty="0"/>
              <a:t>Create </a:t>
            </a:r>
            <a:r>
              <a:rPr lang="en-IN" dirty="0" err="1"/>
              <a:t>ReplicaSet</a:t>
            </a:r>
            <a:endParaRPr lang="en-IN" dirty="0"/>
          </a:p>
          <a:p>
            <a:r>
              <a:rPr lang="en-IN" dirty="0" err="1"/>
              <a:t>kubectl</a:t>
            </a:r>
            <a:r>
              <a:rPr lang="en-IN" dirty="0"/>
              <a:t> create -f </a:t>
            </a:r>
            <a:r>
              <a:rPr lang="en-IN" dirty="0" err="1"/>
              <a:t>replicaset-demo.yml</a:t>
            </a:r>
            <a:endParaRPr lang="en-IN" dirty="0"/>
          </a:p>
          <a:p>
            <a:endParaRPr lang="en-IN" dirty="0"/>
          </a:p>
          <a:p>
            <a:r>
              <a:rPr lang="en-IN" sz="2400" b="1" dirty="0"/>
              <a:t>List </a:t>
            </a:r>
            <a:r>
              <a:rPr lang="en-IN" sz="2400" b="1" dirty="0" err="1"/>
              <a:t>ReplicaSets</a:t>
            </a:r>
            <a:endParaRPr lang="en-IN" sz="2400" b="1" dirty="0"/>
          </a:p>
          <a:p>
            <a:r>
              <a:rPr lang="en-IN" b="1" dirty="0"/>
              <a:t>Get list of </a:t>
            </a:r>
            <a:r>
              <a:rPr lang="en-IN" b="1" dirty="0" err="1"/>
              <a:t>ReplicaSets</a:t>
            </a:r>
            <a:endParaRPr lang="en-IN" b="1" dirty="0"/>
          </a:p>
          <a:p>
            <a:r>
              <a:rPr lang="en-IN" dirty="0" err="1"/>
              <a:t>kubectl</a:t>
            </a:r>
            <a:r>
              <a:rPr lang="en-IN" dirty="0"/>
              <a:t> get </a:t>
            </a:r>
            <a:r>
              <a:rPr lang="en-IN" dirty="0" err="1"/>
              <a:t>replicaset</a:t>
            </a:r>
            <a:endParaRPr lang="en-IN" dirty="0"/>
          </a:p>
          <a:p>
            <a:r>
              <a:rPr lang="en-IN" dirty="0" err="1"/>
              <a:t>kubectl</a:t>
            </a:r>
            <a:r>
              <a:rPr lang="en-IN" dirty="0"/>
              <a:t> get </a:t>
            </a:r>
            <a:r>
              <a:rPr lang="en-IN" dirty="0" err="1"/>
              <a:t>rs</a:t>
            </a:r>
            <a:endParaRPr lang="en-IN" dirty="0"/>
          </a:p>
          <a:p>
            <a:endParaRPr lang="en-IN" dirty="0"/>
          </a:p>
          <a:p>
            <a:r>
              <a:rPr lang="en-IN" sz="2400" b="1" dirty="0"/>
              <a:t>Describe </a:t>
            </a:r>
            <a:r>
              <a:rPr lang="en-IN" sz="2400" b="1" dirty="0" err="1"/>
              <a:t>ReplicaSet</a:t>
            </a:r>
            <a:endParaRPr lang="en-IN" sz="2400" b="1" dirty="0"/>
          </a:p>
          <a:p>
            <a:r>
              <a:rPr lang="en-IN" dirty="0"/>
              <a:t>Describe the newly created </a:t>
            </a:r>
            <a:r>
              <a:rPr lang="en-IN" dirty="0" err="1"/>
              <a:t>ReplicaSet</a:t>
            </a:r>
            <a:endParaRPr lang="en-IN" dirty="0"/>
          </a:p>
          <a:p>
            <a:r>
              <a:rPr lang="en-IN" dirty="0" err="1"/>
              <a:t>kubectl</a:t>
            </a:r>
            <a:r>
              <a:rPr lang="en-IN" dirty="0"/>
              <a:t> describe </a:t>
            </a:r>
            <a:r>
              <a:rPr lang="en-IN" dirty="0" err="1"/>
              <a:t>rs</a:t>
            </a:r>
            <a:r>
              <a:rPr lang="en-IN" dirty="0"/>
              <a:t>/&lt;</a:t>
            </a:r>
            <a:r>
              <a:rPr lang="en-IN" dirty="0" err="1"/>
              <a:t>replicaset</a:t>
            </a:r>
            <a:r>
              <a:rPr lang="en-IN" dirty="0"/>
              <a:t>-name&gt;</a:t>
            </a:r>
          </a:p>
          <a:p>
            <a:endParaRPr lang="en-IN" dirty="0"/>
          </a:p>
          <a:p>
            <a:r>
              <a:rPr lang="en-IN" dirty="0" err="1"/>
              <a:t>kubectl</a:t>
            </a:r>
            <a:r>
              <a:rPr lang="en-IN" dirty="0"/>
              <a:t> describe </a:t>
            </a:r>
            <a:r>
              <a:rPr lang="en-IN" dirty="0" err="1"/>
              <a:t>rs</a:t>
            </a:r>
            <a:r>
              <a:rPr lang="en-IN" dirty="0"/>
              <a:t>/my-</a:t>
            </a:r>
            <a:r>
              <a:rPr lang="en-IN" dirty="0" err="1"/>
              <a:t>helloworld</a:t>
            </a:r>
            <a:r>
              <a:rPr lang="en-IN" dirty="0"/>
              <a:t>-</a:t>
            </a:r>
            <a:r>
              <a:rPr lang="en-IN" dirty="0" err="1"/>
              <a:t>rs</a:t>
            </a:r>
            <a:endParaRPr lang="en-IN" dirty="0"/>
          </a:p>
          <a:p>
            <a:r>
              <a:rPr lang="en-IN" dirty="0"/>
              <a:t>[or]</a:t>
            </a:r>
          </a:p>
          <a:p>
            <a:r>
              <a:rPr lang="en-IN" dirty="0" err="1"/>
              <a:t>kubectl</a:t>
            </a:r>
            <a:r>
              <a:rPr lang="en-IN" dirty="0"/>
              <a:t> describe </a:t>
            </a:r>
            <a:r>
              <a:rPr lang="en-IN" dirty="0" err="1"/>
              <a:t>rs</a:t>
            </a:r>
            <a:r>
              <a:rPr lang="en-IN" dirty="0"/>
              <a:t> my-</a:t>
            </a:r>
            <a:r>
              <a:rPr lang="en-IN" dirty="0" err="1"/>
              <a:t>helloworld</a:t>
            </a:r>
            <a:r>
              <a:rPr lang="en-IN" dirty="0"/>
              <a:t>-</a:t>
            </a:r>
            <a:r>
              <a:rPr lang="en-IN" dirty="0" err="1"/>
              <a:t>rs</a:t>
            </a:r>
            <a:endParaRPr lang="en-IN" dirty="0"/>
          </a:p>
        </p:txBody>
      </p:sp>
      <p:sp>
        <p:nvSpPr>
          <p:cNvPr id="5" name="TextBox 4">
            <a:extLst>
              <a:ext uri="{FF2B5EF4-FFF2-40B4-BE49-F238E27FC236}">
                <a16:creationId xmlns:a16="http://schemas.microsoft.com/office/drawing/2014/main" id="{12CC1410-BF13-155D-FF45-B5DBF2960F62}"/>
              </a:ext>
            </a:extLst>
          </p:cNvPr>
          <p:cNvSpPr txBox="1"/>
          <p:nvPr/>
        </p:nvSpPr>
        <p:spPr>
          <a:xfrm>
            <a:off x="7234990" y="360181"/>
            <a:ext cx="6096000" cy="5786199"/>
          </a:xfrm>
          <a:prstGeom prst="rect">
            <a:avLst/>
          </a:prstGeom>
          <a:noFill/>
        </p:spPr>
        <p:txBody>
          <a:bodyPr wrap="square">
            <a:spAutoFit/>
          </a:bodyPr>
          <a:lstStyle/>
          <a:p>
            <a:r>
              <a:rPr lang="en-IN" sz="2800" b="1" dirty="0" err="1"/>
              <a:t>replicaset-demo.yml</a:t>
            </a:r>
            <a:endParaRPr lang="en-IN" sz="2800" b="1" dirty="0"/>
          </a:p>
          <a:p>
            <a:r>
              <a:rPr lang="en-IN" dirty="0" err="1"/>
              <a:t>apiVersion</a:t>
            </a:r>
            <a:r>
              <a:rPr lang="en-IN" dirty="0"/>
              <a:t>: apps/v1</a:t>
            </a:r>
          </a:p>
          <a:p>
            <a:r>
              <a:rPr lang="en-IN" dirty="0"/>
              <a:t>kind: </a:t>
            </a:r>
            <a:r>
              <a:rPr lang="en-IN" dirty="0" err="1"/>
              <a:t>ReplicaSet</a:t>
            </a:r>
            <a:endParaRPr lang="en-IN" dirty="0"/>
          </a:p>
          <a:p>
            <a:r>
              <a:rPr lang="en-IN" dirty="0"/>
              <a:t>metadata:</a:t>
            </a:r>
          </a:p>
          <a:p>
            <a:r>
              <a:rPr lang="en-IN" dirty="0"/>
              <a:t>  name: my-</a:t>
            </a:r>
            <a:r>
              <a:rPr lang="en-IN" dirty="0" err="1"/>
              <a:t>helloworld</a:t>
            </a:r>
            <a:r>
              <a:rPr lang="en-IN" dirty="0"/>
              <a:t>-</a:t>
            </a:r>
            <a:r>
              <a:rPr lang="en-IN" dirty="0" err="1"/>
              <a:t>rs</a:t>
            </a:r>
            <a:endParaRPr lang="en-IN" dirty="0"/>
          </a:p>
          <a:p>
            <a:r>
              <a:rPr lang="en-IN" dirty="0"/>
              <a:t>  labels:</a:t>
            </a:r>
          </a:p>
          <a:p>
            <a:r>
              <a:rPr lang="en-IN" dirty="0"/>
              <a:t>    app: my-</a:t>
            </a:r>
            <a:r>
              <a:rPr lang="en-IN" dirty="0" err="1"/>
              <a:t>helloworld</a:t>
            </a:r>
            <a:endParaRPr lang="en-IN" dirty="0"/>
          </a:p>
          <a:p>
            <a:r>
              <a:rPr lang="en-IN" dirty="0"/>
              <a:t>spec:</a:t>
            </a:r>
          </a:p>
          <a:p>
            <a:r>
              <a:rPr lang="en-IN" dirty="0"/>
              <a:t>  replicas: 3</a:t>
            </a:r>
          </a:p>
          <a:p>
            <a:r>
              <a:rPr lang="en-IN" dirty="0"/>
              <a:t>  selector:</a:t>
            </a:r>
          </a:p>
          <a:p>
            <a:r>
              <a:rPr lang="en-IN" dirty="0"/>
              <a:t>    </a:t>
            </a:r>
            <a:r>
              <a:rPr lang="en-IN" dirty="0" err="1"/>
              <a:t>matchLabels</a:t>
            </a:r>
            <a:r>
              <a:rPr lang="en-IN" dirty="0"/>
              <a:t>:</a:t>
            </a:r>
          </a:p>
          <a:p>
            <a:r>
              <a:rPr lang="en-IN" dirty="0"/>
              <a:t>      app: my-</a:t>
            </a:r>
            <a:r>
              <a:rPr lang="en-IN" dirty="0" err="1"/>
              <a:t>helloworld</a:t>
            </a:r>
            <a:endParaRPr lang="en-IN" dirty="0"/>
          </a:p>
          <a:p>
            <a:r>
              <a:rPr lang="en-IN" dirty="0"/>
              <a:t>  template:</a:t>
            </a:r>
          </a:p>
          <a:p>
            <a:r>
              <a:rPr lang="en-IN" dirty="0"/>
              <a:t>    metadata:</a:t>
            </a:r>
          </a:p>
          <a:p>
            <a:r>
              <a:rPr lang="en-IN" dirty="0"/>
              <a:t>      labels:</a:t>
            </a:r>
          </a:p>
          <a:p>
            <a:r>
              <a:rPr lang="en-IN" dirty="0"/>
              <a:t>        app: my-</a:t>
            </a:r>
            <a:r>
              <a:rPr lang="en-IN" dirty="0" err="1"/>
              <a:t>helloworld</a:t>
            </a:r>
            <a:endParaRPr lang="en-IN" dirty="0"/>
          </a:p>
          <a:p>
            <a:r>
              <a:rPr lang="en-IN" dirty="0"/>
              <a:t>    spec:</a:t>
            </a:r>
          </a:p>
          <a:p>
            <a:r>
              <a:rPr lang="en-IN" dirty="0"/>
              <a:t>      containers:</a:t>
            </a:r>
          </a:p>
          <a:p>
            <a:r>
              <a:rPr lang="en-IN" dirty="0"/>
              <a:t>      - name: my-</a:t>
            </a:r>
            <a:r>
              <a:rPr lang="en-IN" dirty="0" err="1"/>
              <a:t>helloworld</a:t>
            </a:r>
            <a:r>
              <a:rPr lang="en-IN" dirty="0"/>
              <a:t>-app</a:t>
            </a:r>
          </a:p>
          <a:p>
            <a:r>
              <a:rPr lang="en-IN" dirty="0"/>
              <a:t>        image: </a:t>
            </a:r>
            <a:r>
              <a:rPr lang="en-IN" dirty="0" err="1"/>
              <a:t>stacksimplify</a:t>
            </a:r>
            <a:r>
              <a:rPr lang="en-IN" dirty="0"/>
              <a:t>/kube-helloworld:1.0.0</a:t>
            </a:r>
          </a:p>
        </p:txBody>
      </p:sp>
    </p:spTree>
    <p:extLst>
      <p:ext uri="{BB962C8B-B14F-4D97-AF65-F5344CB8AC3E}">
        <p14:creationId xmlns:p14="http://schemas.microsoft.com/office/powerpoint/2010/main" val="323660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2990E2-D11B-6300-BB54-D5EB47FD5744}"/>
              </a:ext>
            </a:extLst>
          </p:cNvPr>
          <p:cNvSpPr txBox="1"/>
          <p:nvPr/>
        </p:nvSpPr>
        <p:spPr>
          <a:xfrm>
            <a:off x="305627" y="113943"/>
            <a:ext cx="11730659" cy="4124206"/>
          </a:xfrm>
          <a:prstGeom prst="rect">
            <a:avLst/>
          </a:prstGeom>
          <a:noFill/>
        </p:spPr>
        <p:txBody>
          <a:bodyPr wrap="square">
            <a:spAutoFit/>
          </a:bodyPr>
          <a:lstStyle/>
          <a:p>
            <a:r>
              <a:rPr lang="en-IN" sz="2800" b="1" dirty="0"/>
              <a:t>Step-03: Expose </a:t>
            </a:r>
            <a:r>
              <a:rPr lang="en-IN" sz="2800" b="1" dirty="0" err="1"/>
              <a:t>ReplicaSet</a:t>
            </a:r>
            <a:r>
              <a:rPr lang="en-IN" sz="2800" b="1" dirty="0"/>
              <a:t> as a Service</a:t>
            </a:r>
          </a:p>
          <a:p>
            <a:r>
              <a:rPr lang="en-IN" dirty="0"/>
              <a:t>Expose </a:t>
            </a:r>
            <a:r>
              <a:rPr lang="en-IN" dirty="0" err="1"/>
              <a:t>ReplicaSet</a:t>
            </a:r>
            <a:r>
              <a:rPr lang="en-IN" dirty="0"/>
              <a:t> with a service (Load Balancer Service) to access the application externally (from internet)</a:t>
            </a:r>
          </a:p>
          <a:p>
            <a:endParaRPr lang="en-IN" dirty="0"/>
          </a:p>
          <a:p>
            <a:r>
              <a:rPr lang="en-IN" b="1" dirty="0"/>
              <a:t># Expose </a:t>
            </a:r>
            <a:r>
              <a:rPr lang="en-IN" b="1" dirty="0" err="1"/>
              <a:t>ReplicaSet</a:t>
            </a:r>
            <a:r>
              <a:rPr lang="en-IN" b="1" dirty="0"/>
              <a:t> as a Service</a:t>
            </a:r>
          </a:p>
          <a:p>
            <a:pPr marL="285750" indent="-285750">
              <a:buFont typeface="Arial" panose="020B0604020202020204" pitchFamily="34" charset="0"/>
              <a:buChar char="•"/>
            </a:pPr>
            <a:r>
              <a:rPr lang="en-IN" dirty="0" err="1"/>
              <a:t>kubectl</a:t>
            </a:r>
            <a:r>
              <a:rPr lang="en-IN" dirty="0"/>
              <a:t> expose </a:t>
            </a:r>
            <a:r>
              <a:rPr lang="en-IN" dirty="0" err="1"/>
              <a:t>rs</a:t>
            </a:r>
            <a:r>
              <a:rPr lang="en-IN" dirty="0"/>
              <a:t> &lt;</a:t>
            </a:r>
            <a:r>
              <a:rPr lang="en-IN" dirty="0" err="1"/>
              <a:t>ReplicaSet</a:t>
            </a:r>
            <a:r>
              <a:rPr lang="en-IN" dirty="0"/>
              <a:t>-Name&gt;  --type=</a:t>
            </a:r>
            <a:r>
              <a:rPr lang="en-IN" dirty="0" err="1"/>
              <a:t>LoadBalancer</a:t>
            </a:r>
            <a:r>
              <a:rPr lang="en-IN" dirty="0"/>
              <a:t> --port=80 --target-port=8080 --name=&lt;Service-Name-To-Be-Created&gt;</a:t>
            </a:r>
          </a:p>
          <a:p>
            <a:pPr marL="285750" indent="-285750">
              <a:buFont typeface="Arial" panose="020B0604020202020204" pitchFamily="34" charset="0"/>
              <a:buChar char="•"/>
            </a:pPr>
            <a:r>
              <a:rPr lang="en-IN" dirty="0" err="1"/>
              <a:t>kubectl</a:t>
            </a:r>
            <a:r>
              <a:rPr lang="en-IN" dirty="0"/>
              <a:t> expose </a:t>
            </a:r>
            <a:r>
              <a:rPr lang="en-IN" dirty="0" err="1"/>
              <a:t>rs</a:t>
            </a:r>
            <a:r>
              <a:rPr lang="en-IN" dirty="0"/>
              <a:t> my-</a:t>
            </a:r>
            <a:r>
              <a:rPr lang="en-IN" dirty="0" err="1"/>
              <a:t>helloworld</a:t>
            </a:r>
            <a:r>
              <a:rPr lang="en-IN" dirty="0"/>
              <a:t>-</a:t>
            </a:r>
            <a:r>
              <a:rPr lang="en-IN" dirty="0" err="1"/>
              <a:t>rs</a:t>
            </a:r>
            <a:r>
              <a:rPr lang="en-IN" dirty="0"/>
              <a:t>  --type=</a:t>
            </a:r>
            <a:r>
              <a:rPr lang="en-IN" dirty="0" err="1"/>
              <a:t>LoadBalancer</a:t>
            </a:r>
            <a:r>
              <a:rPr lang="en-IN" dirty="0"/>
              <a:t> --port=80 --target-port=8080 --name=my-</a:t>
            </a:r>
            <a:r>
              <a:rPr lang="en-IN" dirty="0" err="1"/>
              <a:t>helloworld</a:t>
            </a:r>
            <a:r>
              <a:rPr lang="en-IN" dirty="0"/>
              <a:t>-</a:t>
            </a:r>
            <a:r>
              <a:rPr lang="en-IN" dirty="0" err="1"/>
              <a:t>rs</a:t>
            </a:r>
            <a:r>
              <a:rPr lang="en-IN" dirty="0"/>
              <a:t>-service</a:t>
            </a:r>
          </a:p>
          <a:p>
            <a:endParaRPr lang="en-IN" dirty="0"/>
          </a:p>
          <a:p>
            <a:r>
              <a:rPr lang="en-IN" b="1" dirty="0"/>
              <a:t># Get Service Info</a:t>
            </a:r>
          </a:p>
          <a:p>
            <a:pPr marL="285750" indent="-285750">
              <a:buFont typeface="Arial" panose="020B0604020202020204" pitchFamily="34" charset="0"/>
              <a:buChar char="•"/>
            </a:pPr>
            <a:r>
              <a:rPr lang="en-IN" dirty="0" err="1"/>
              <a:t>kubectl</a:t>
            </a:r>
            <a:r>
              <a:rPr lang="en-IN" dirty="0"/>
              <a:t> get service</a:t>
            </a:r>
          </a:p>
          <a:p>
            <a:pPr marL="285750" indent="-285750">
              <a:buFont typeface="Arial" panose="020B0604020202020204" pitchFamily="34" charset="0"/>
              <a:buChar char="•"/>
            </a:pPr>
            <a:r>
              <a:rPr lang="en-IN" dirty="0" err="1"/>
              <a:t>kubectl</a:t>
            </a:r>
            <a:r>
              <a:rPr lang="en-IN" dirty="0"/>
              <a:t> get svc</a:t>
            </a:r>
          </a:p>
          <a:p>
            <a:endParaRPr lang="en-IN" dirty="0"/>
          </a:p>
          <a:p>
            <a:r>
              <a:rPr lang="en-IN" dirty="0"/>
              <a:t>Access the Application using External or Public IP</a:t>
            </a:r>
          </a:p>
          <a:p>
            <a:r>
              <a:rPr lang="en-IN" dirty="0"/>
              <a:t>http://&lt;External-IP-from-get-service-output&gt;/hello</a:t>
            </a:r>
          </a:p>
        </p:txBody>
      </p:sp>
    </p:spTree>
    <p:extLst>
      <p:ext uri="{BB962C8B-B14F-4D97-AF65-F5344CB8AC3E}">
        <p14:creationId xmlns:p14="http://schemas.microsoft.com/office/powerpoint/2010/main" val="3179426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D51584-78F2-075A-66DD-CE3E42606958}"/>
              </a:ext>
            </a:extLst>
          </p:cNvPr>
          <p:cNvSpPr txBox="1"/>
          <p:nvPr/>
        </p:nvSpPr>
        <p:spPr>
          <a:xfrm>
            <a:off x="504411" y="271673"/>
            <a:ext cx="5419312" cy="5109091"/>
          </a:xfrm>
          <a:prstGeom prst="rect">
            <a:avLst/>
          </a:prstGeom>
          <a:noFill/>
        </p:spPr>
        <p:txBody>
          <a:bodyPr wrap="square">
            <a:spAutoFit/>
          </a:bodyPr>
          <a:lstStyle/>
          <a:p>
            <a:r>
              <a:rPr lang="en-IN" sz="2800" b="1" dirty="0"/>
              <a:t>Step-04: Test </a:t>
            </a:r>
            <a:r>
              <a:rPr lang="en-IN" sz="2800" b="1" dirty="0" err="1"/>
              <a:t>Replicaset</a:t>
            </a:r>
            <a:r>
              <a:rPr lang="en-IN" sz="2800" b="1" dirty="0"/>
              <a:t> Reliability or High Availability</a:t>
            </a:r>
          </a:p>
          <a:p>
            <a:r>
              <a:rPr lang="en-IN" dirty="0"/>
              <a:t>Test how the high availability or reliability concept is achieved automatically in Kubernetes.</a:t>
            </a:r>
          </a:p>
          <a:p>
            <a:r>
              <a:rPr lang="en-IN" dirty="0"/>
              <a:t>Whenever a POD is accidentally terminated due to some application issue, </a:t>
            </a:r>
            <a:r>
              <a:rPr lang="en-IN" dirty="0" err="1"/>
              <a:t>ReplicaSet</a:t>
            </a:r>
            <a:r>
              <a:rPr lang="en-IN" dirty="0"/>
              <a:t> should auto-create that Pod to maintain desired number of Replicas configured to </a:t>
            </a:r>
            <a:r>
              <a:rPr lang="en-IN" dirty="0" err="1"/>
              <a:t>achive</a:t>
            </a:r>
            <a:r>
              <a:rPr lang="en-IN" dirty="0"/>
              <a:t> High Availability.</a:t>
            </a:r>
          </a:p>
          <a:p>
            <a:endParaRPr lang="en-IN" dirty="0"/>
          </a:p>
          <a:p>
            <a:r>
              <a:rPr lang="en-IN" b="1" dirty="0"/>
              <a:t># To get Pod Name</a:t>
            </a:r>
          </a:p>
          <a:p>
            <a:pPr marL="285750" indent="-285750">
              <a:buFont typeface="Arial" panose="020B0604020202020204" pitchFamily="34" charset="0"/>
              <a:buChar char="•"/>
            </a:pPr>
            <a:r>
              <a:rPr lang="en-IN" dirty="0" err="1"/>
              <a:t>kubectl</a:t>
            </a:r>
            <a:r>
              <a:rPr lang="en-IN" dirty="0"/>
              <a:t> get pods</a:t>
            </a:r>
          </a:p>
          <a:p>
            <a:endParaRPr lang="en-IN" dirty="0"/>
          </a:p>
          <a:p>
            <a:r>
              <a:rPr lang="en-IN" b="1" dirty="0"/>
              <a:t># Delete the Pod</a:t>
            </a:r>
          </a:p>
          <a:p>
            <a:pPr marL="285750" indent="-285750">
              <a:buFont typeface="Arial" panose="020B0604020202020204" pitchFamily="34" charset="0"/>
              <a:buChar char="•"/>
            </a:pPr>
            <a:r>
              <a:rPr lang="en-IN" dirty="0" err="1"/>
              <a:t>kubectl</a:t>
            </a:r>
            <a:r>
              <a:rPr lang="en-IN" dirty="0"/>
              <a:t> delete pod &lt;Pod-Name&gt;</a:t>
            </a:r>
          </a:p>
          <a:p>
            <a:endParaRPr lang="en-IN" dirty="0"/>
          </a:p>
          <a:p>
            <a:r>
              <a:rPr lang="en-IN" b="1" dirty="0"/>
              <a:t># Verify the new pod got created automatically</a:t>
            </a:r>
          </a:p>
          <a:p>
            <a:pPr marL="285750" indent="-285750">
              <a:buFont typeface="Arial" panose="020B0604020202020204" pitchFamily="34" charset="0"/>
              <a:buChar char="•"/>
            </a:pPr>
            <a:r>
              <a:rPr lang="en-IN" dirty="0" err="1"/>
              <a:t>kubectl</a:t>
            </a:r>
            <a:r>
              <a:rPr lang="en-IN" dirty="0"/>
              <a:t> get pods   (Verify Age and name of new pod)</a:t>
            </a:r>
          </a:p>
        </p:txBody>
      </p:sp>
      <p:sp>
        <p:nvSpPr>
          <p:cNvPr id="5" name="TextBox 4">
            <a:extLst>
              <a:ext uri="{FF2B5EF4-FFF2-40B4-BE49-F238E27FC236}">
                <a16:creationId xmlns:a16="http://schemas.microsoft.com/office/drawing/2014/main" id="{BE30B8F8-6AA1-48B8-C88B-E07A47408750}"/>
              </a:ext>
            </a:extLst>
          </p:cNvPr>
          <p:cNvSpPr txBox="1"/>
          <p:nvPr/>
        </p:nvSpPr>
        <p:spPr>
          <a:xfrm>
            <a:off x="6087718" y="351835"/>
            <a:ext cx="6097656" cy="5663089"/>
          </a:xfrm>
          <a:prstGeom prst="rect">
            <a:avLst/>
          </a:prstGeom>
          <a:noFill/>
        </p:spPr>
        <p:txBody>
          <a:bodyPr wrap="square">
            <a:spAutoFit/>
          </a:bodyPr>
          <a:lstStyle/>
          <a:p>
            <a:r>
              <a:rPr lang="en-IN" sz="2800" b="1" dirty="0"/>
              <a:t>Step-05: Test </a:t>
            </a:r>
            <a:r>
              <a:rPr lang="en-IN" sz="2800" b="1" dirty="0" err="1"/>
              <a:t>ReplicaSet</a:t>
            </a:r>
            <a:r>
              <a:rPr lang="en-IN" sz="2800" b="1" dirty="0"/>
              <a:t> Scalability feature</a:t>
            </a:r>
          </a:p>
          <a:p>
            <a:r>
              <a:rPr lang="en-IN" dirty="0"/>
              <a:t>Test how scalability is going to seamless &amp; quick</a:t>
            </a:r>
          </a:p>
          <a:p>
            <a:r>
              <a:rPr lang="en-IN" dirty="0"/>
              <a:t>Update the replicas field in </a:t>
            </a:r>
            <a:r>
              <a:rPr lang="en-IN" dirty="0" err="1"/>
              <a:t>replicaset-demo.yml</a:t>
            </a:r>
            <a:r>
              <a:rPr lang="en-IN" dirty="0"/>
              <a:t> from 3 to 6.</a:t>
            </a:r>
          </a:p>
          <a:p>
            <a:endParaRPr lang="en-IN" b="1" dirty="0"/>
          </a:p>
          <a:p>
            <a:r>
              <a:rPr lang="en-IN" b="1" dirty="0"/>
              <a:t># Before change</a:t>
            </a:r>
          </a:p>
          <a:p>
            <a:r>
              <a:rPr lang="en-IN" dirty="0"/>
              <a:t>spec:</a:t>
            </a:r>
          </a:p>
          <a:p>
            <a:r>
              <a:rPr lang="en-IN" dirty="0"/>
              <a:t>  replicas: 3</a:t>
            </a:r>
          </a:p>
          <a:p>
            <a:endParaRPr lang="en-IN" dirty="0"/>
          </a:p>
          <a:p>
            <a:r>
              <a:rPr lang="en-IN" b="1" dirty="0"/>
              <a:t># After change</a:t>
            </a:r>
          </a:p>
          <a:p>
            <a:r>
              <a:rPr lang="en-IN" dirty="0"/>
              <a:t>spec:</a:t>
            </a:r>
          </a:p>
          <a:p>
            <a:r>
              <a:rPr lang="en-IN" dirty="0"/>
              <a:t>  replicas: 6</a:t>
            </a:r>
          </a:p>
          <a:p>
            <a:r>
              <a:rPr lang="en-IN" dirty="0"/>
              <a:t>Update the </a:t>
            </a:r>
            <a:r>
              <a:rPr lang="en-IN" dirty="0" err="1"/>
              <a:t>ReplicaSet</a:t>
            </a:r>
            <a:endParaRPr lang="en-IN" dirty="0"/>
          </a:p>
          <a:p>
            <a:endParaRPr lang="en-IN" dirty="0"/>
          </a:p>
          <a:p>
            <a:r>
              <a:rPr lang="en-IN" b="1" dirty="0"/>
              <a:t># Apply latest changes to </a:t>
            </a:r>
            <a:r>
              <a:rPr lang="en-IN" b="1" dirty="0" err="1"/>
              <a:t>ReplicaSet</a:t>
            </a:r>
            <a:endParaRPr lang="en-IN" b="1" dirty="0"/>
          </a:p>
          <a:p>
            <a:pPr marL="285750" indent="-285750">
              <a:buFont typeface="Arial" panose="020B0604020202020204" pitchFamily="34" charset="0"/>
              <a:buChar char="•"/>
            </a:pPr>
            <a:r>
              <a:rPr lang="en-IN" dirty="0" err="1"/>
              <a:t>kubectl</a:t>
            </a:r>
            <a:r>
              <a:rPr lang="en-IN" dirty="0"/>
              <a:t> replace -f </a:t>
            </a:r>
            <a:r>
              <a:rPr lang="en-IN" dirty="0" err="1"/>
              <a:t>replicaset-demo.yml</a:t>
            </a:r>
            <a:endParaRPr lang="en-IN" dirty="0"/>
          </a:p>
          <a:p>
            <a:endParaRPr lang="en-IN" dirty="0"/>
          </a:p>
          <a:p>
            <a:r>
              <a:rPr lang="en-IN" b="1" dirty="0"/>
              <a:t># Verify if new pods got created</a:t>
            </a:r>
          </a:p>
          <a:p>
            <a:pPr marL="285750" indent="-285750">
              <a:buFont typeface="Arial" panose="020B0604020202020204" pitchFamily="34" charset="0"/>
              <a:buChar char="•"/>
            </a:pPr>
            <a:r>
              <a:rPr lang="en-IN" dirty="0" err="1"/>
              <a:t>kubectl</a:t>
            </a:r>
            <a:r>
              <a:rPr lang="en-IN" dirty="0"/>
              <a:t> get pods -o wide</a:t>
            </a:r>
          </a:p>
        </p:txBody>
      </p:sp>
    </p:spTree>
    <p:extLst>
      <p:ext uri="{BB962C8B-B14F-4D97-AF65-F5344CB8AC3E}">
        <p14:creationId xmlns:p14="http://schemas.microsoft.com/office/powerpoint/2010/main" val="1482199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E5E188-F09A-E28B-1577-65FE1E6DEBFF}"/>
              </a:ext>
            </a:extLst>
          </p:cNvPr>
          <p:cNvSpPr txBox="1"/>
          <p:nvPr/>
        </p:nvSpPr>
        <p:spPr>
          <a:xfrm>
            <a:off x="335446" y="725557"/>
            <a:ext cx="8281780" cy="3570208"/>
          </a:xfrm>
          <a:prstGeom prst="rect">
            <a:avLst/>
          </a:prstGeom>
          <a:noFill/>
        </p:spPr>
        <p:txBody>
          <a:bodyPr wrap="square">
            <a:spAutoFit/>
          </a:bodyPr>
          <a:lstStyle/>
          <a:p>
            <a:r>
              <a:rPr lang="en-IN" sz="2800" b="1" dirty="0"/>
              <a:t>Step-06: Delete </a:t>
            </a:r>
            <a:r>
              <a:rPr lang="en-IN" sz="2800" b="1" dirty="0" err="1"/>
              <a:t>ReplicaSet</a:t>
            </a:r>
            <a:r>
              <a:rPr lang="en-IN" sz="2800" b="1" dirty="0"/>
              <a:t> &amp; Service</a:t>
            </a:r>
          </a:p>
          <a:p>
            <a:r>
              <a:rPr lang="en-IN" dirty="0"/>
              <a:t>Delete </a:t>
            </a:r>
            <a:r>
              <a:rPr lang="en-IN" dirty="0" err="1"/>
              <a:t>ReplicaSet</a:t>
            </a:r>
            <a:endParaRPr lang="en-IN" dirty="0"/>
          </a:p>
          <a:p>
            <a:r>
              <a:rPr lang="en-IN" b="1" dirty="0"/>
              <a:t># Delete </a:t>
            </a:r>
            <a:r>
              <a:rPr lang="en-IN" b="1" dirty="0" err="1"/>
              <a:t>ReplicaSet</a:t>
            </a:r>
            <a:endParaRPr lang="en-IN" b="1" dirty="0"/>
          </a:p>
          <a:p>
            <a:pPr marL="285750" indent="-285750">
              <a:buFont typeface="Arial" panose="020B0604020202020204" pitchFamily="34" charset="0"/>
              <a:buChar char="•"/>
            </a:pPr>
            <a:r>
              <a:rPr lang="en-IN" dirty="0" err="1"/>
              <a:t>kubectl</a:t>
            </a:r>
            <a:r>
              <a:rPr lang="en-IN" dirty="0"/>
              <a:t> delete </a:t>
            </a:r>
            <a:r>
              <a:rPr lang="en-IN" dirty="0" err="1"/>
              <a:t>rs</a:t>
            </a:r>
            <a:r>
              <a:rPr lang="en-IN" dirty="0"/>
              <a:t> &lt;</a:t>
            </a:r>
            <a:r>
              <a:rPr lang="en-IN" dirty="0" err="1"/>
              <a:t>ReplicaSet</a:t>
            </a:r>
            <a:r>
              <a:rPr lang="en-IN" dirty="0"/>
              <a:t>-Name&gt;</a:t>
            </a:r>
          </a:p>
          <a:p>
            <a:endParaRPr lang="en-IN" dirty="0"/>
          </a:p>
          <a:p>
            <a:r>
              <a:rPr lang="en-IN" b="1" dirty="0"/>
              <a:t># Sample Commands</a:t>
            </a:r>
          </a:p>
          <a:p>
            <a:pPr marL="285750" indent="-285750">
              <a:buFont typeface="Arial" panose="020B0604020202020204" pitchFamily="34" charset="0"/>
              <a:buChar char="•"/>
            </a:pPr>
            <a:r>
              <a:rPr lang="en-IN" dirty="0" err="1"/>
              <a:t>kubectl</a:t>
            </a:r>
            <a:r>
              <a:rPr lang="en-IN" dirty="0"/>
              <a:t> delete </a:t>
            </a:r>
            <a:r>
              <a:rPr lang="en-IN" dirty="0" err="1"/>
              <a:t>rs</a:t>
            </a:r>
            <a:r>
              <a:rPr lang="en-IN" dirty="0"/>
              <a:t>/my-</a:t>
            </a:r>
            <a:r>
              <a:rPr lang="en-IN" dirty="0" err="1"/>
              <a:t>helloworld</a:t>
            </a:r>
            <a:r>
              <a:rPr lang="en-IN" dirty="0"/>
              <a:t>-</a:t>
            </a:r>
            <a:r>
              <a:rPr lang="en-IN" dirty="0" err="1"/>
              <a:t>rs</a:t>
            </a:r>
            <a:endParaRPr lang="en-IN" dirty="0"/>
          </a:p>
          <a:p>
            <a:r>
              <a:rPr lang="en-IN" dirty="0"/>
              <a:t>[or]</a:t>
            </a:r>
          </a:p>
          <a:p>
            <a:pPr marL="285750" indent="-285750">
              <a:buFont typeface="Arial" panose="020B0604020202020204" pitchFamily="34" charset="0"/>
              <a:buChar char="•"/>
            </a:pPr>
            <a:r>
              <a:rPr lang="en-IN" dirty="0" err="1"/>
              <a:t>kubectl</a:t>
            </a:r>
            <a:r>
              <a:rPr lang="en-IN" dirty="0"/>
              <a:t> delete </a:t>
            </a:r>
            <a:r>
              <a:rPr lang="en-IN" dirty="0" err="1"/>
              <a:t>rs</a:t>
            </a:r>
            <a:r>
              <a:rPr lang="en-IN" dirty="0"/>
              <a:t> my-</a:t>
            </a:r>
            <a:r>
              <a:rPr lang="en-IN" dirty="0" err="1"/>
              <a:t>helloworld</a:t>
            </a:r>
            <a:r>
              <a:rPr lang="en-IN" dirty="0"/>
              <a:t>-</a:t>
            </a:r>
            <a:r>
              <a:rPr lang="en-IN" dirty="0" err="1"/>
              <a:t>rs</a:t>
            </a:r>
            <a:endParaRPr lang="en-IN" dirty="0"/>
          </a:p>
          <a:p>
            <a:endParaRPr lang="en-IN" dirty="0"/>
          </a:p>
          <a:p>
            <a:r>
              <a:rPr lang="en-IN" b="1" dirty="0"/>
              <a:t># Verify if </a:t>
            </a:r>
            <a:r>
              <a:rPr lang="en-IN" b="1" dirty="0" err="1"/>
              <a:t>ReplicaSet</a:t>
            </a:r>
            <a:r>
              <a:rPr lang="en-IN" b="1" dirty="0"/>
              <a:t> got deleted</a:t>
            </a:r>
          </a:p>
          <a:p>
            <a:pPr marL="285750" indent="-285750">
              <a:buFont typeface="Arial" panose="020B0604020202020204" pitchFamily="34" charset="0"/>
              <a:buChar char="•"/>
            </a:pPr>
            <a:r>
              <a:rPr lang="en-IN" dirty="0" err="1"/>
              <a:t>kubectl</a:t>
            </a:r>
            <a:r>
              <a:rPr lang="en-IN" dirty="0"/>
              <a:t> get </a:t>
            </a:r>
            <a:r>
              <a:rPr lang="en-IN" dirty="0" err="1"/>
              <a:t>rs</a:t>
            </a:r>
            <a:endParaRPr lang="en-IN" dirty="0"/>
          </a:p>
        </p:txBody>
      </p:sp>
      <p:sp>
        <p:nvSpPr>
          <p:cNvPr id="6" name="TextBox 5">
            <a:extLst>
              <a:ext uri="{FF2B5EF4-FFF2-40B4-BE49-F238E27FC236}">
                <a16:creationId xmlns:a16="http://schemas.microsoft.com/office/drawing/2014/main" id="{3826BF53-B7DC-A237-FF0E-08B2BD3584B5}"/>
              </a:ext>
            </a:extLst>
          </p:cNvPr>
          <p:cNvSpPr txBox="1"/>
          <p:nvPr/>
        </p:nvSpPr>
        <p:spPr>
          <a:xfrm>
            <a:off x="6209471" y="725557"/>
            <a:ext cx="6097656" cy="3293209"/>
          </a:xfrm>
          <a:prstGeom prst="rect">
            <a:avLst/>
          </a:prstGeom>
          <a:noFill/>
        </p:spPr>
        <p:txBody>
          <a:bodyPr wrap="square">
            <a:spAutoFit/>
          </a:bodyPr>
          <a:lstStyle/>
          <a:p>
            <a:r>
              <a:rPr lang="en-IN" sz="2800" b="1" dirty="0"/>
              <a:t>Delete Service created for </a:t>
            </a:r>
            <a:r>
              <a:rPr lang="en-IN" sz="2800" b="1" dirty="0" err="1"/>
              <a:t>ReplicaSet</a:t>
            </a:r>
            <a:endParaRPr lang="en-IN" sz="2800" b="1" dirty="0"/>
          </a:p>
          <a:p>
            <a:r>
              <a:rPr lang="en-IN" b="1" dirty="0"/>
              <a:t># Delete Service</a:t>
            </a:r>
          </a:p>
          <a:p>
            <a:pPr marL="285750" indent="-285750">
              <a:buFont typeface="Arial" panose="020B0604020202020204" pitchFamily="34" charset="0"/>
              <a:buChar char="•"/>
            </a:pPr>
            <a:r>
              <a:rPr lang="en-IN" dirty="0" err="1"/>
              <a:t>kubectl</a:t>
            </a:r>
            <a:r>
              <a:rPr lang="en-IN" dirty="0"/>
              <a:t> delete svc &lt;service-name&gt;</a:t>
            </a:r>
          </a:p>
          <a:p>
            <a:endParaRPr lang="en-IN" dirty="0"/>
          </a:p>
          <a:p>
            <a:r>
              <a:rPr lang="en-IN" b="1" dirty="0"/>
              <a:t># Sample Commands</a:t>
            </a:r>
          </a:p>
          <a:p>
            <a:pPr marL="285750" indent="-285750">
              <a:buFont typeface="Arial" panose="020B0604020202020204" pitchFamily="34" charset="0"/>
              <a:buChar char="•"/>
            </a:pPr>
            <a:r>
              <a:rPr lang="en-IN" dirty="0" err="1"/>
              <a:t>kubectl</a:t>
            </a:r>
            <a:r>
              <a:rPr lang="en-IN" dirty="0"/>
              <a:t> delete svc my-</a:t>
            </a:r>
            <a:r>
              <a:rPr lang="en-IN" dirty="0" err="1"/>
              <a:t>helloworld</a:t>
            </a:r>
            <a:r>
              <a:rPr lang="en-IN" dirty="0"/>
              <a:t>-</a:t>
            </a:r>
            <a:r>
              <a:rPr lang="en-IN" dirty="0" err="1"/>
              <a:t>rs</a:t>
            </a:r>
            <a:r>
              <a:rPr lang="en-IN" dirty="0"/>
              <a:t>-service</a:t>
            </a:r>
          </a:p>
          <a:p>
            <a:r>
              <a:rPr lang="en-IN" dirty="0"/>
              <a:t>[or]</a:t>
            </a:r>
          </a:p>
          <a:p>
            <a:pPr marL="285750" indent="-285750">
              <a:buFont typeface="Arial" panose="020B0604020202020204" pitchFamily="34" charset="0"/>
              <a:buChar char="•"/>
            </a:pPr>
            <a:r>
              <a:rPr lang="en-IN" dirty="0" err="1"/>
              <a:t>kubectl</a:t>
            </a:r>
            <a:r>
              <a:rPr lang="en-IN" dirty="0"/>
              <a:t> delete svc/my-</a:t>
            </a:r>
            <a:r>
              <a:rPr lang="en-IN" dirty="0" err="1"/>
              <a:t>helloworld</a:t>
            </a:r>
            <a:r>
              <a:rPr lang="en-IN" dirty="0"/>
              <a:t>-</a:t>
            </a:r>
            <a:r>
              <a:rPr lang="en-IN" dirty="0" err="1"/>
              <a:t>rs</a:t>
            </a:r>
            <a:r>
              <a:rPr lang="en-IN" dirty="0"/>
              <a:t>-service</a:t>
            </a:r>
          </a:p>
          <a:p>
            <a:endParaRPr lang="en-IN" dirty="0"/>
          </a:p>
          <a:p>
            <a:r>
              <a:rPr lang="en-IN" b="1" dirty="0"/>
              <a:t># Verify if Service got deleted</a:t>
            </a:r>
          </a:p>
          <a:p>
            <a:pPr marL="285750" indent="-285750">
              <a:buFont typeface="Arial" panose="020B0604020202020204" pitchFamily="34" charset="0"/>
              <a:buChar char="•"/>
            </a:pPr>
            <a:r>
              <a:rPr lang="en-IN" dirty="0" err="1"/>
              <a:t>kubectl</a:t>
            </a:r>
            <a:r>
              <a:rPr lang="en-IN" dirty="0"/>
              <a:t> get svc</a:t>
            </a:r>
          </a:p>
        </p:txBody>
      </p:sp>
    </p:spTree>
    <p:extLst>
      <p:ext uri="{BB962C8B-B14F-4D97-AF65-F5344CB8AC3E}">
        <p14:creationId xmlns:p14="http://schemas.microsoft.com/office/powerpoint/2010/main" val="190970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40C191-103F-088B-CF46-5238F5DFB92A}"/>
              </a:ext>
            </a:extLst>
          </p:cNvPr>
          <p:cNvPicPr>
            <a:picLocks noChangeAspect="1"/>
          </p:cNvPicPr>
          <p:nvPr/>
        </p:nvPicPr>
        <p:blipFill>
          <a:blip r:embed="rId2"/>
          <a:stretch>
            <a:fillRect/>
          </a:stretch>
        </p:blipFill>
        <p:spPr>
          <a:xfrm>
            <a:off x="1063486" y="198782"/>
            <a:ext cx="9789231" cy="6235928"/>
          </a:xfrm>
          <a:prstGeom prst="rect">
            <a:avLst/>
          </a:prstGeom>
        </p:spPr>
      </p:pic>
    </p:spTree>
    <p:extLst>
      <p:ext uri="{BB962C8B-B14F-4D97-AF65-F5344CB8AC3E}">
        <p14:creationId xmlns:p14="http://schemas.microsoft.com/office/powerpoint/2010/main" val="196244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EA580F-D511-D83E-436E-9E7CBF868BA2}"/>
              </a:ext>
            </a:extLst>
          </p:cNvPr>
          <p:cNvSpPr txBox="1"/>
          <p:nvPr/>
        </p:nvSpPr>
        <p:spPr>
          <a:xfrm>
            <a:off x="296430" y="916493"/>
            <a:ext cx="11438021" cy="4247317"/>
          </a:xfrm>
          <a:prstGeom prst="rect">
            <a:avLst/>
          </a:prstGeom>
          <a:noFill/>
        </p:spPr>
        <p:txBody>
          <a:bodyPr wrap="square" rtlCol="0">
            <a:spAutoFit/>
          </a:bodyPr>
          <a:lstStyle/>
          <a:p>
            <a:pPr marL="285750" indent="-285750" algn="just">
              <a:buFont typeface="Arial" panose="020B0604020202020204" pitchFamily="34" charset="0"/>
              <a:buChar char="•"/>
            </a:pPr>
            <a:r>
              <a:rPr lang="en-IN" dirty="0"/>
              <a:t> </a:t>
            </a:r>
            <a:r>
              <a:rPr lang="en-IN" b="1" dirty="0"/>
              <a:t>Create a deployment to rollout a </a:t>
            </a:r>
            <a:r>
              <a:rPr lang="en-IN" b="1" dirty="0" err="1"/>
              <a:t>replicaset</a:t>
            </a:r>
            <a:r>
              <a:rPr lang="en-IN" dirty="0"/>
              <a:t>: </a:t>
            </a:r>
            <a:r>
              <a:rPr lang="en-IN" dirty="0" err="1"/>
              <a:t>bydefault</a:t>
            </a:r>
            <a:r>
              <a:rPr lang="en-IN" dirty="0"/>
              <a:t>, when ever we created a </a:t>
            </a:r>
            <a:r>
              <a:rPr lang="en-IN" dirty="0" err="1"/>
              <a:t>deployent</a:t>
            </a:r>
            <a:r>
              <a:rPr lang="en-IN" dirty="0"/>
              <a:t> a </a:t>
            </a:r>
            <a:r>
              <a:rPr lang="en-IN" dirty="0" err="1"/>
              <a:t>replicaaset</a:t>
            </a:r>
            <a:r>
              <a:rPr lang="en-IN" dirty="0"/>
              <a:t> is rolled out.</a:t>
            </a:r>
          </a:p>
          <a:p>
            <a:pPr marL="285750" indent="-285750" algn="just">
              <a:buFont typeface="Arial" panose="020B0604020202020204" pitchFamily="34" charset="0"/>
              <a:buChar char="•"/>
            </a:pPr>
            <a:r>
              <a:rPr lang="en-IN" b="1" dirty="0"/>
              <a:t>Updating the deployment: </a:t>
            </a:r>
            <a:r>
              <a:rPr lang="en-IN" dirty="0"/>
              <a:t>we can </a:t>
            </a:r>
            <a:r>
              <a:rPr lang="en-IN" dirty="0" err="1"/>
              <a:t>chage</a:t>
            </a:r>
            <a:r>
              <a:rPr lang="en-IN" dirty="0"/>
              <a:t> our application version or update our application version and it is will recorded</a:t>
            </a:r>
          </a:p>
          <a:p>
            <a:pPr marL="285750" indent="-285750" algn="just">
              <a:buFont typeface="Arial" panose="020B0604020202020204" pitchFamily="34" charset="0"/>
              <a:buChar char="•"/>
            </a:pPr>
            <a:r>
              <a:rPr lang="en-IN" b="1" dirty="0"/>
              <a:t>Rolling back a deployment: </a:t>
            </a:r>
            <a:r>
              <a:rPr lang="en-IN" dirty="0"/>
              <a:t>We can easily </a:t>
            </a:r>
            <a:r>
              <a:rPr lang="en-IN" dirty="0" err="1"/>
              <a:t>rolle</a:t>
            </a:r>
            <a:r>
              <a:rPr lang="en-IN" dirty="0"/>
              <a:t> back to older versions because it maintains the versions. We can </a:t>
            </a:r>
            <a:r>
              <a:rPr lang="en-IN" dirty="0" err="1"/>
              <a:t>updaten</a:t>
            </a:r>
            <a:r>
              <a:rPr lang="en-IN" dirty="0"/>
              <a:t> from v1 to v2 to v3 and again go back to v2. coz it will </a:t>
            </a:r>
            <a:r>
              <a:rPr lang="en-IN" dirty="0" err="1"/>
              <a:t>maintaine</a:t>
            </a:r>
            <a:r>
              <a:rPr lang="en-IN" dirty="0"/>
              <a:t> the versions and version history.</a:t>
            </a:r>
          </a:p>
          <a:p>
            <a:pPr marL="285750" indent="-285750" algn="just">
              <a:buFont typeface="Arial" panose="020B0604020202020204" pitchFamily="34" charset="0"/>
              <a:buChar char="•"/>
            </a:pPr>
            <a:r>
              <a:rPr lang="en-IN" b="1" dirty="0"/>
              <a:t>Scale a deployment: </a:t>
            </a:r>
            <a:r>
              <a:rPr lang="en-IN" dirty="0"/>
              <a:t>how we done scale in replica sets in the same way we can scale deployments.</a:t>
            </a:r>
          </a:p>
          <a:p>
            <a:pPr marL="285750" indent="-285750" algn="just">
              <a:buFont typeface="Arial" panose="020B0604020202020204" pitchFamily="34" charset="0"/>
              <a:buChar char="•"/>
            </a:pPr>
            <a:r>
              <a:rPr lang="en-IN" b="1" dirty="0"/>
              <a:t>Pausing and Resuming a </a:t>
            </a:r>
            <a:r>
              <a:rPr lang="en-IN" b="1" dirty="0" err="1"/>
              <a:t>Deploymewnt</a:t>
            </a:r>
            <a:r>
              <a:rPr lang="en-IN" b="1" dirty="0"/>
              <a:t>: </a:t>
            </a:r>
            <a:r>
              <a:rPr lang="en-IN" dirty="0"/>
              <a:t>We change anything in deployment immediately it will apply to the pods. So, if you want to make multiple changes then you really don’t want the pods to be recreated or terminated for every change. Here we can pause the deployment and resume the deployments to that all those changes applied to your deployment at a time.</a:t>
            </a:r>
          </a:p>
          <a:p>
            <a:pPr marL="285750" indent="-285750" algn="just">
              <a:buFont typeface="Arial" panose="020B0604020202020204" pitchFamily="34" charset="0"/>
              <a:buChar char="•"/>
            </a:pPr>
            <a:r>
              <a:rPr lang="en-IN" b="1" dirty="0"/>
              <a:t>Deployment status: </a:t>
            </a:r>
            <a:r>
              <a:rPr lang="en-IN" dirty="0"/>
              <a:t>We can get the deployment status.</a:t>
            </a:r>
          </a:p>
          <a:p>
            <a:pPr marL="285750" indent="-285750" algn="just">
              <a:buFont typeface="Arial" panose="020B0604020202020204" pitchFamily="34" charset="0"/>
              <a:buChar char="•"/>
            </a:pPr>
            <a:r>
              <a:rPr lang="en-IN" b="1" dirty="0"/>
              <a:t>Clean up policy: </a:t>
            </a:r>
            <a:r>
              <a:rPr lang="en-IN" dirty="0"/>
              <a:t>When ever we do the </a:t>
            </a:r>
            <a:r>
              <a:rPr lang="en-IN" dirty="0" err="1"/>
              <a:t>updation</a:t>
            </a:r>
            <a:r>
              <a:rPr lang="en-IN" dirty="0"/>
              <a:t> of our deployment it maintains the </a:t>
            </a:r>
            <a:r>
              <a:rPr lang="en-IN" dirty="0" err="1"/>
              <a:t>rolleout</a:t>
            </a:r>
            <a:r>
              <a:rPr lang="en-IN" dirty="0"/>
              <a:t> version history by default. It maintains last 10 versions of our application.</a:t>
            </a:r>
          </a:p>
          <a:p>
            <a:pPr marL="285750" indent="-285750" algn="just">
              <a:buFont typeface="Arial" panose="020B0604020202020204" pitchFamily="34" charset="0"/>
              <a:buChar char="•"/>
            </a:pPr>
            <a:r>
              <a:rPr lang="en-IN" b="1" dirty="0"/>
              <a:t>Canary deployment: </a:t>
            </a:r>
          </a:p>
          <a:p>
            <a:pPr algn="just"/>
            <a:endParaRPr lang="en-IN" dirty="0"/>
          </a:p>
        </p:txBody>
      </p:sp>
    </p:spTree>
    <p:extLst>
      <p:ext uri="{BB962C8B-B14F-4D97-AF65-F5344CB8AC3E}">
        <p14:creationId xmlns:p14="http://schemas.microsoft.com/office/powerpoint/2010/main" val="925027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AC8A39-4286-05E7-779C-A4FF0876C80F}"/>
              </a:ext>
            </a:extLst>
          </p:cNvPr>
          <p:cNvSpPr txBox="1"/>
          <p:nvPr/>
        </p:nvSpPr>
        <p:spPr>
          <a:xfrm>
            <a:off x="275810" y="303147"/>
            <a:ext cx="8659468" cy="5232202"/>
          </a:xfrm>
          <a:prstGeom prst="rect">
            <a:avLst/>
          </a:prstGeom>
          <a:noFill/>
        </p:spPr>
        <p:txBody>
          <a:bodyPr wrap="square">
            <a:spAutoFit/>
          </a:bodyPr>
          <a:lstStyle/>
          <a:p>
            <a:r>
              <a:rPr lang="en-IN" sz="2800" b="1" dirty="0"/>
              <a:t>Step-02: Create Deployment</a:t>
            </a:r>
          </a:p>
          <a:p>
            <a:r>
              <a:rPr lang="en-IN" b="1" dirty="0"/>
              <a:t>Create Deployment to rollout a </a:t>
            </a:r>
            <a:r>
              <a:rPr lang="en-IN" b="1" dirty="0" err="1"/>
              <a:t>ReplicaSet</a:t>
            </a:r>
            <a:endParaRPr lang="en-IN" b="1" dirty="0"/>
          </a:p>
          <a:p>
            <a:r>
              <a:rPr lang="en-IN" b="1" dirty="0"/>
              <a:t>Verify Deployment, </a:t>
            </a:r>
            <a:r>
              <a:rPr lang="en-IN" b="1" dirty="0" err="1"/>
              <a:t>ReplicaSet</a:t>
            </a:r>
            <a:r>
              <a:rPr lang="en-IN" b="1" dirty="0"/>
              <a:t> &amp; Pods</a:t>
            </a:r>
          </a:p>
          <a:p>
            <a:r>
              <a:rPr lang="en-IN" dirty="0"/>
              <a:t>Docker Image Location: </a:t>
            </a:r>
            <a:r>
              <a:rPr lang="en-IN" dirty="0">
                <a:hlinkClick r:id="rId2"/>
              </a:rPr>
              <a:t>https://hub.docker.com/repository/docker/stacksimplify/kubenginx</a:t>
            </a:r>
            <a:endParaRPr lang="en-IN" dirty="0"/>
          </a:p>
          <a:p>
            <a:endParaRPr lang="en-IN" dirty="0"/>
          </a:p>
          <a:p>
            <a:r>
              <a:rPr lang="en-IN" b="1" dirty="0"/>
              <a:t># Create Deployment</a:t>
            </a:r>
          </a:p>
          <a:p>
            <a:pPr marL="285750" indent="-285750">
              <a:buFont typeface="Arial" panose="020B0604020202020204" pitchFamily="34" charset="0"/>
              <a:buChar char="•"/>
            </a:pPr>
            <a:r>
              <a:rPr lang="en-IN" dirty="0" err="1"/>
              <a:t>kubectl</a:t>
            </a:r>
            <a:r>
              <a:rPr lang="en-IN" dirty="0"/>
              <a:t> create deployment &lt;</a:t>
            </a:r>
            <a:r>
              <a:rPr lang="en-IN" dirty="0" err="1"/>
              <a:t>Deplyment</a:t>
            </a:r>
            <a:r>
              <a:rPr lang="en-IN" dirty="0"/>
              <a:t>-Name&gt; --image=&lt;Container-Image&gt;</a:t>
            </a:r>
          </a:p>
          <a:p>
            <a:pPr marL="285750" indent="-285750">
              <a:buFont typeface="Arial" panose="020B0604020202020204" pitchFamily="34" charset="0"/>
              <a:buChar char="•"/>
            </a:pPr>
            <a:r>
              <a:rPr lang="en-IN" dirty="0" err="1"/>
              <a:t>kubectl</a:t>
            </a:r>
            <a:r>
              <a:rPr lang="en-IN" dirty="0"/>
              <a:t> create deployment my-first-deployment --image=</a:t>
            </a:r>
            <a:r>
              <a:rPr lang="en-IN" dirty="0" err="1"/>
              <a:t>stacksimplify</a:t>
            </a:r>
            <a:r>
              <a:rPr lang="en-IN" dirty="0"/>
              <a:t>/kubenginx:1.0.0 </a:t>
            </a:r>
          </a:p>
          <a:p>
            <a:endParaRPr lang="en-IN" dirty="0"/>
          </a:p>
          <a:p>
            <a:r>
              <a:rPr lang="en-IN" b="1" dirty="0"/>
              <a:t># Verify Deployment</a:t>
            </a:r>
          </a:p>
          <a:p>
            <a:pPr marL="285750" indent="-285750">
              <a:buFont typeface="Arial" panose="020B0604020202020204" pitchFamily="34" charset="0"/>
              <a:buChar char="•"/>
            </a:pPr>
            <a:r>
              <a:rPr lang="en-IN" dirty="0" err="1"/>
              <a:t>kubectl</a:t>
            </a:r>
            <a:r>
              <a:rPr lang="en-IN" dirty="0"/>
              <a:t> get deployments</a:t>
            </a:r>
          </a:p>
          <a:p>
            <a:r>
              <a:rPr lang="en-IN" dirty="0" err="1"/>
              <a:t>kubectl</a:t>
            </a:r>
            <a:r>
              <a:rPr lang="en-IN" dirty="0"/>
              <a:t> get deploy </a:t>
            </a:r>
          </a:p>
          <a:p>
            <a:pPr marL="285750" indent="-285750">
              <a:buFont typeface="Arial" panose="020B0604020202020204" pitchFamily="34" charset="0"/>
              <a:buChar char="•"/>
            </a:pPr>
            <a:endParaRPr lang="en-IN" dirty="0"/>
          </a:p>
          <a:p>
            <a:r>
              <a:rPr lang="en-IN" b="1" dirty="0"/>
              <a:t># Describe Deployment</a:t>
            </a:r>
          </a:p>
          <a:p>
            <a:pPr marL="285750" indent="-285750">
              <a:buFont typeface="Arial" panose="020B0604020202020204" pitchFamily="34" charset="0"/>
              <a:buChar char="•"/>
            </a:pPr>
            <a:r>
              <a:rPr lang="en-IN" dirty="0" err="1"/>
              <a:t>kubectl</a:t>
            </a:r>
            <a:r>
              <a:rPr lang="en-IN" dirty="0"/>
              <a:t> describe deployment &lt;deployment-name&gt;</a:t>
            </a:r>
          </a:p>
          <a:p>
            <a:pPr marL="285750" indent="-285750">
              <a:buFont typeface="Arial" panose="020B0604020202020204" pitchFamily="34" charset="0"/>
              <a:buChar char="•"/>
            </a:pPr>
            <a:r>
              <a:rPr lang="en-IN" dirty="0" err="1"/>
              <a:t>kubectl</a:t>
            </a:r>
            <a:r>
              <a:rPr lang="en-IN" dirty="0"/>
              <a:t> describe deployment my-first-deployment</a:t>
            </a:r>
          </a:p>
          <a:p>
            <a:endParaRPr lang="en-IN" dirty="0"/>
          </a:p>
        </p:txBody>
      </p:sp>
      <p:sp>
        <p:nvSpPr>
          <p:cNvPr id="5" name="TextBox 4">
            <a:extLst>
              <a:ext uri="{FF2B5EF4-FFF2-40B4-BE49-F238E27FC236}">
                <a16:creationId xmlns:a16="http://schemas.microsoft.com/office/drawing/2014/main" id="{1D16E143-A00F-BD50-157F-5DCC3F4318F2}"/>
              </a:ext>
            </a:extLst>
          </p:cNvPr>
          <p:cNvSpPr txBox="1"/>
          <p:nvPr/>
        </p:nvSpPr>
        <p:spPr>
          <a:xfrm>
            <a:off x="275810" y="5496241"/>
            <a:ext cx="2377937" cy="923330"/>
          </a:xfrm>
          <a:prstGeom prst="rect">
            <a:avLst/>
          </a:prstGeom>
          <a:noFill/>
        </p:spPr>
        <p:txBody>
          <a:bodyPr wrap="square">
            <a:spAutoFit/>
          </a:bodyPr>
          <a:lstStyle/>
          <a:p>
            <a:r>
              <a:rPr lang="en-IN" b="1" dirty="0"/>
              <a:t># Verify </a:t>
            </a:r>
            <a:r>
              <a:rPr lang="en-IN" b="1" dirty="0" err="1"/>
              <a:t>ReplicaSet</a:t>
            </a:r>
            <a:endParaRPr lang="en-IN" b="1" dirty="0"/>
          </a:p>
          <a:p>
            <a:pPr marL="285750" indent="-285750">
              <a:buFont typeface="Arial" panose="020B0604020202020204" pitchFamily="34" charset="0"/>
              <a:buChar char="•"/>
            </a:pPr>
            <a:r>
              <a:rPr lang="en-IN" dirty="0" err="1"/>
              <a:t>kubectl</a:t>
            </a:r>
            <a:r>
              <a:rPr lang="en-IN" dirty="0"/>
              <a:t> get </a:t>
            </a:r>
            <a:r>
              <a:rPr lang="en-IN" dirty="0" err="1"/>
              <a:t>rs</a:t>
            </a:r>
            <a:endParaRPr lang="en-IN" dirty="0"/>
          </a:p>
          <a:p>
            <a:endParaRPr lang="en-IN" dirty="0"/>
          </a:p>
        </p:txBody>
      </p:sp>
      <p:sp>
        <p:nvSpPr>
          <p:cNvPr id="7" name="TextBox 6">
            <a:extLst>
              <a:ext uri="{FF2B5EF4-FFF2-40B4-BE49-F238E27FC236}">
                <a16:creationId xmlns:a16="http://schemas.microsoft.com/office/drawing/2014/main" id="{315031DE-852C-4036-3E03-6D697696F107}"/>
              </a:ext>
            </a:extLst>
          </p:cNvPr>
          <p:cNvSpPr txBox="1"/>
          <p:nvPr/>
        </p:nvSpPr>
        <p:spPr>
          <a:xfrm>
            <a:off x="3118402" y="5496241"/>
            <a:ext cx="2049946" cy="646331"/>
          </a:xfrm>
          <a:prstGeom prst="rect">
            <a:avLst/>
          </a:prstGeom>
          <a:noFill/>
        </p:spPr>
        <p:txBody>
          <a:bodyPr wrap="square">
            <a:spAutoFit/>
          </a:bodyPr>
          <a:lstStyle/>
          <a:p>
            <a:r>
              <a:rPr lang="en-IN" b="1" dirty="0"/>
              <a:t># Verify Pod</a:t>
            </a:r>
          </a:p>
          <a:p>
            <a:pPr marL="285750" indent="-285750">
              <a:buFont typeface="Arial" panose="020B0604020202020204" pitchFamily="34" charset="0"/>
              <a:buChar char="•"/>
            </a:pPr>
            <a:r>
              <a:rPr lang="en-IN" dirty="0" err="1"/>
              <a:t>kubectl</a:t>
            </a:r>
            <a:r>
              <a:rPr lang="en-IN" dirty="0"/>
              <a:t> get po</a:t>
            </a:r>
          </a:p>
        </p:txBody>
      </p:sp>
    </p:spTree>
    <p:extLst>
      <p:ext uri="{BB962C8B-B14F-4D97-AF65-F5344CB8AC3E}">
        <p14:creationId xmlns:p14="http://schemas.microsoft.com/office/powerpoint/2010/main" val="54209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31ECE8-9884-335C-20BF-903E6EEC6A47}"/>
              </a:ext>
            </a:extLst>
          </p:cNvPr>
          <p:cNvSpPr txBox="1"/>
          <p:nvPr/>
        </p:nvSpPr>
        <p:spPr>
          <a:xfrm>
            <a:off x="593861" y="442583"/>
            <a:ext cx="10617477" cy="5509200"/>
          </a:xfrm>
          <a:prstGeom prst="rect">
            <a:avLst/>
          </a:prstGeom>
          <a:noFill/>
        </p:spPr>
        <p:txBody>
          <a:bodyPr wrap="square">
            <a:spAutoFit/>
          </a:bodyPr>
          <a:lstStyle/>
          <a:p>
            <a:r>
              <a:rPr lang="en-IN" sz="2800" b="1" dirty="0"/>
              <a:t>Step-03: Scaling a Deployment</a:t>
            </a:r>
          </a:p>
          <a:p>
            <a:r>
              <a:rPr lang="en-IN" dirty="0"/>
              <a:t>Scale the deployment to increase the number of replicas (pods)</a:t>
            </a:r>
          </a:p>
          <a:p>
            <a:endParaRPr lang="en-IN" dirty="0"/>
          </a:p>
          <a:p>
            <a:r>
              <a:rPr lang="en-IN" b="1" dirty="0"/>
              <a:t># Scale Up the Deployment</a:t>
            </a:r>
          </a:p>
          <a:p>
            <a:pPr marL="285750" indent="-285750">
              <a:buFont typeface="Arial" panose="020B0604020202020204" pitchFamily="34" charset="0"/>
              <a:buChar char="•"/>
            </a:pPr>
            <a:r>
              <a:rPr lang="en-IN" dirty="0" err="1"/>
              <a:t>kubectl</a:t>
            </a:r>
            <a:r>
              <a:rPr lang="en-IN" dirty="0"/>
              <a:t> scale --replicas=10 deployment/&lt;Deployment-Name&gt;</a:t>
            </a:r>
          </a:p>
          <a:p>
            <a:pPr marL="285750" indent="-285750">
              <a:buFont typeface="Arial" panose="020B0604020202020204" pitchFamily="34" charset="0"/>
              <a:buChar char="•"/>
            </a:pPr>
            <a:r>
              <a:rPr lang="en-IN" dirty="0" err="1"/>
              <a:t>kubectl</a:t>
            </a:r>
            <a:r>
              <a:rPr lang="en-IN" dirty="0"/>
              <a:t> scale --replicas=10 deployment/my-first-deployment </a:t>
            </a:r>
          </a:p>
          <a:p>
            <a:endParaRPr lang="en-IN" dirty="0"/>
          </a:p>
          <a:p>
            <a:r>
              <a:rPr lang="en-IN" b="1" dirty="0"/>
              <a:t># Verify Deployment</a:t>
            </a:r>
          </a:p>
          <a:p>
            <a:pPr marL="285750" indent="-285750">
              <a:buFont typeface="Arial" panose="020B0604020202020204" pitchFamily="34" charset="0"/>
              <a:buChar char="•"/>
            </a:pPr>
            <a:r>
              <a:rPr lang="en-IN" dirty="0" err="1"/>
              <a:t>kubectl</a:t>
            </a:r>
            <a:r>
              <a:rPr lang="en-IN" dirty="0"/>
              <a:t> get deploy</a:t>
            </a:r>
          </a:p>
          <a:p>
            <a:endParaRPr lang="en-IN" dirty="0"/>
          </a:p>
          <a:p>
            <a:r>
              <a:rPr lang="en-IN" b="1" dirty="0"/>
              <a:t># Verify </a:t>
            </a:r>
            <a:r>
              <a:rPr lang="en-IN" b="1" dirty="0" err="1"/>
              <a:t>ReplicaSet</a:t>
            </a:r>
            <a:endParaRPr lang="en-IN" b="1" dirty="0"/>
          </a:p>
          <a:p>
            <a:pPr marL="285750" indent="-285750">
              <a:buFont typeface="Arial" panose="020B0604020202020204" pitchFamily="34" charset="0"/>
              <a:buChar char="•"/>
            </a:pPr>
            <a:r>
              <a:rPr lang="en-IN" dirty="0" err="1"/>
              <a:t>kubectl</a:t>
            </a:r>
            <a:r>
              <a:rPr lang="en-IN" dirty="0"/>
              <a:t> get </a:t>
            </a:r>
            <a:r>
              <a:rPr lang="en-IN" dirty="0" err="1"/>
              <a:t>rs</a:t>
            </a:r>
            <a:endParaRPr lang="en-IN" dirty="0"/>
          </a:p>
          <a:p>
            <a:pPr marL="285750" indent="-285750">
              <a:buFont typeface="Arial" panose="020B0604020202020204" pitchFamily="34" charset="0"/>
              <a:buChar char="•"/>
            </a:pPr>
            <a:endParaRPr lang="en-IN" dirty="0"/>
          </a:p>
          <a:p>
            <a:r>
              <a:rPr lang="en-IN" b="1" dirty="0"/>
              <a:t># Verify Pods</a:t>
            </a:r>
          </a:p>
          <a:p>
            <a:pPr marL="285750" indent="-285750">
              <a:buFont typeface="Arial" panose="020B0604020202020204" pitchFamily="34" charset="0"/>
              <a:buChar char="•"/>
            </a:pPr>
            <a:r>
              <a:rPr lang="en-IN" dirty="0" err="1"/>
              <a:t>kubectl</a:t>
            </a:r>
            <a:r>
              <a:rPr lang="en-IN" dirty="0"/>
              <a:t> get po</a:t>
            </a:r>
          </a:p>
          <a:p>
            <a:pPr marL="285750" indent="-285750">
              <a:buFont typeface="Arial" panose="020B0604020202020204" pitchFamily="34" charset="0"/>
              <a:buChar char="•"/>
            </a:pPr>
            <a:endParaRPr lang="en-IN" dirty="0"/>
          </a:p>
          <a:p>
            <a:r>
              <a:rPr lang="en-IN" b="1" dirty="0"/>
              <a:t># Scale Down the Deployment</a:t>
            </a:r>
          </a:p>
          <a:p>
            <a:pPr marL="285750" indent="-285750">
              <a:buFont typeface="Arial" panose="020B0604020202020204" pitchFamily="34" charset="0"/>
              <a:buChar char="•"/>
            </a:pPr>
            <a:r>
              <a:rPr lang="en-IN" dirty="0" err="1"/>
              <a:t>kubectl</a:t>
            </a:r>
            <a:r>
              <a:rPr lang="en-IN" dirty="0"/>
              <a:t> scale --replicas=2 deployment/my-first-deployment </a:t>
            </a:r>
          </a:p>
          <a:p>
            <a:pPr marL="285750" indent="-285750">
              <a:buFont typeface="Arial" panose="020B0604020202020204" pitchFamily="34" charset="0"/>
              <a:buChar char="•"/>
            </a:pPr>
            <a:r>
              <a:rPr lang="en-IN" dirty="0" err="1"/>
              <a:t>kubectl</a:t>
            </a:r>
            <a:r>
              <a:rPr lang="en-IN" dirty="0"/>
              <a:t> get deploy</a:t>
            </a:r>
          </a:p>
        </p:txBody>
      </p:sp>
    </p:spTree>
    <p:extLst>
      <p:ext uri="{BB962C8B-B14F-4D97-AF65-F5344CB8AC3E}">
        <p14:creationId xmlns:p14="http://schemas.microsoft.com/office/powerpoint/2010/main" val="3473069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5F23B0-8677-8836-E2C7-084978D1842D}"/>
              </a:ext>
            </a:extLst>
          </p:cNvPr>
          <p:cNvSpPr txBox="1"/>
          <p:nvPr/>
        </p:nvSpPr>
        <p:spPr>
          <a:xfrm>
            <a:off x="387626" y="1035689"/>
            <a:ext cx="11668539" cy="3724096"/>
          </a:xfrm>
          <a:prstGeom prst="rect">
            <a:avLst/>
          </a:prstGeom>
          <a:noFill/>
        </p:spPr>
        <p:txBody>
          <a:bodyPr wrap="square">
            <a:spAutoFit/>
          </a:bodyPr>
          <a:lstStyle/>
          <a:p>
            <a:r>
              <a:rPr lang="en-IN" sz="2800" b="1" dirty="0"/>
              <a:t>Step-04: Expose Deployment as a Service</a:t>
            </a:r>
          </a:p>
          <a:p>
            <a:endParaRPr lang="en-IN" sz="2800" b="1" dirty="0"/>
          </a:p>
          <a:p>
            <a:r>
              <a:rPr lang="en-IN" dirty="0"/>
              <a:t>Expose Deployment with a service (</a:t>
            </a:r>
            <a:r>
              <a:rPr lang="en-IN" dirty="0" err="1"/>
              <a:t>LoadBalancer</a:t>
            </a:r>
            <a:r>
              <a:rPr lang="en-IN" dirty="0"/>
              <a:t> Service) to access the application externally (from internet)</a:t>
            </a:r>
          </a:p>
          <a:p>
            <a:endParaRPr lang="en-IN" dirty="0"/>
          </a:p>
          <a:p>
            <a:r>
              <a:rPr lang="en-IN" b="1" dirty="0"/>
              <a:t># Expose Deployment as a Service</a:t>
            </a:r>
          </a:p>
          <a:p>
            <a:pPr marL="285750" indent="-285750">
              <a:buFont typeface="Arial" panose="020B0604020202020204" pitchFamily="34" charset="0"/>
              <a:buChar char="•"/>
            </a:pPr>
            <a:r>
              <a:rPr lang="en-IN" dirty="0" err="1"/>
              <a:t>kubectl</a:t>
            </a:r>
            <a:r>
              <a:rPr lang="en-IN" dirty="0"/>
              <a:t> expose deployment &lt;Deployment-Name&gt;  --type=</a:t>
            </a:r>
            <a:r>
              <a:rPr lang="en-IN" dirty="0" err="1"/>
              <a:t>LoadBalancer</a:t>
            </a:r>
            <a:r>
              <a:rPr lang="en-IN" dirty="0"/>
              <a:t> --port=80 --target-port=80 --name=&lt;Service-Name-To-Be-Created&gt;</a:t>
            </a:r>
          </a:p>
          <a:p>
            <a:pPr marL="285750" indent="-285750">
              <a:buFont typeface="Arial" panose="020B0604020202020204" pitchFamily="34" charset="0"/>
              <a:buChar char="•"/>
            </a:pPr>
            <a:r>
              <a:rPr lang="en-IN" dirty="0" err="1"/>
              <a:t>kubectl</a:t>
            </a:r>
            <a:r>
              <a:rPr lang="en-IN" dirty="0"/>
              <a:t> expose deployment my-first-deployment --type=</a:t>
            </a:r>
            <a:r>
              <a:rPr lang="en-IN" dirty="0" err="1"/>
              <a:t>LoadBalancer</a:t>
            </a:r>
            <a:r>
              <a:rPr lang="en-IN" dirty="0"/>
              <a:t> --port=80 --target-port=80 --name=my-first-deployment-service</a:t>
            </a:r>
          </a:p>
          <a:p>
            <a:endParaRPr lang="en-IN" dirty="0"/>
          </a:p>
          <a:p>
            <a:r>
              <a:rPr lang="en-IN" b="1" dirty="0"/>
              <a:t># Get Service Info</a:t>
            </a:r>
          </a:p>
          <a:p>
            <a:pPr marL="285750" indent="-285750">
              <a:buFont typeface="Arial" panose="020B0604020202020204" pitchFamily="34" charset="0"/>
              <a:buChar char="•"/>
            </a:pPr>
            <a:r>
              <a:rPr lang="en-IN" dirty="0" err="1"/>
              <a:t>kubectl</a:t>
            </a:r>
            <a:r>
              <a:rPr lang="en-IN" dirty="0"/>
              <a:t> get svc</a:t>
            </a:r>
          </a:p>
        </p:txBody>
      </p:sp>
    </p:spTree>
    <p:extLst>
      <p:ext uri="{BB962C8B-B14F-4D97-AF65-F5344CB8AC3E}">
        <p14:creationId xmlns:p14="http://schemas.microsoft.com/office/powerpoint/2010/main" val="91000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5461E-9578-3E43-B80C-B379D48EAFD2}"/>
              </a:ext>
            </a:extLst>
          </p:cNvPr>
          <p:cNvSpPr txBox="1"/>
          <p:nvPr/>
        </p:nvSpPr>
        <p:spPr>
          <a:xfrm>
            <a:off x="444775" y="542622"/>
            <a:ext cx="11134311" cy="5601533"/>
          </a:xfrm>
          <a:prstGeom prst="rect">
            <a:avLst/>
          </a:prstGeom>
          <a:noFill/>
        </p:spPr>
        <p:txBody>
          <a:bodyPr wrap="square">
            <a:spAutoFit/>
          </a:bodyPr>
          <a:lstStyle/>
          <a:p>
            <a:r>
              <a:rPr lang="en-IN" sz="3200" b="1" dirty="0">
                <a:solidFill>
                  <a:srgbClr val="FF0000"/>
                </a:solidFill>
              </a:rPr>
              <a:t>Kubernetes - Update Deployments</a:t>
            </a:r>
          </a:p>
          <a:p>
            <a:r>
              <a:rPr lang="en-IN" sz="2800" b="1" dirty="0"/>
              <a:t>Step-00: Introduction</a:t>
            </a:r>
          </a:p>
          <a:p>
            <a:r>
              <a:rPr lang="en-IN" dirty="0"/>
              <a:t>We can update deployments using two options</a:t>
            </a:r>
          </a:p>
          <a:p>
            <a:pPr marL="285750" indent="-285750">
              <a:buFont typeface="Arial" panose="020B0604020202020204" pitchFamily="34" charset="0"/>
              <a:buChar char="•"/>
            </a:pPr>
            <a:r>
              <a:rPr lang="en-IN" dirty="0"/>
              <a:t>Set Image</a:t>
            </a:r>
          </a:p>
          <a:p>
            <a:pPr marL="285750" indent="-285750">
              <a:buFont typeface="Arial" panose="020B0604020202020204" pitchFamily="34" charset="0"/>
              <a:buChar char="•"/>
            </a:pPr>
            <a:r>
              <a:rPr lang="en-IN" dirty="0"/>
              <a:t>Edit Deployment</a:t>
            </a:r>
          </a:p>
          <a:p>
            <a:endParaRPr lang="en-IN" dirty="0"/>
          </a:p>
          <a:p>
            <a:r>
              <a:rPr lang="en-IN" sz="2800" b="1" dirty="0"/>
              <a:t>Step-01: Updating Application version V1 to V2 using "Set Image" Option</a:t>
            </a:r>
          </a:p>
          <a:p>
            <a:r>
              <a:rPr lang="en-IN" b="1" dirty="0"/>
              <a:t>Update Deployment</a:t>
            </a:r>
          </a:p>
          <a:p>
            <a:endParaRPr lang="en-IN" b="1" dirty="0"/>
          </a:p>
          <a:p>
            <a:r>
              <a:rPr lang="en-IN" b="1" dirty="0"/>
              <a:t>Observation</a:t>
            </a:r>
            <a:r>
              <a:rPr lang="en-IN" dirty="0"/>
              <a:t>: Please Check the container name in spec.container.name </a:t>
            </a:r>
            <a:r>
              <a:rPr lang="en-IN" dirty="0" err="1"/>
              <a:t>yaml</a:t>
            </a:r>
            <a:r>
              <a:rPr lang="en-IN" dirty="0"/>
              <a:t> output and make a note of it and replace in </a:t>
            </a:r>
            <a:r>
              <a:rPr lang="en-IN" dirty="0" err="1"/>
              <a:t>kubectl</a:t>
            </a:r>
            <a:r>
              <a:rPr lang="en-IN" dirty="0"/>
              <a:t> set image command</a:t>
            </a:r>
          </a:p>
          <a:p>
            <a:endParaRPr lang="en-IN" dirty="0"/>
          </a:p>
          <a:p>
            <a:r>
              <a:rPr lang="en-IN" b="1" dirty="0"/>
              <a:t># Get Container Name from current deployment</a:t>
            </a:r>
          </a:p>
          <a:p>
            <a:pPr marL="285750" indent="-285750">
              <a:buFont typeface="Arial" panose="020B0604020202020204" pitchFamily="34" charset="0"/>
              <a:buChar char="•"/>
            </a:pPr>
            <a:r>
              <a:rPr lang="en-IN" dirty="0" err="1"/>
              <a:t>kubectl</a:t>
            </a:r>
            <a:r>
              <a:rPr lang="en-IN" dirty="0"/>
              <a:t> get deployment my-first-deployment -o </a:t>
            </a:r>
            <a:r>
              <a:rPr lang="en-IN" dirty="0" err="1"/>
              <a:t>yaml</a:t>
            </a:r>
            <a:endParaRPr lang="en-IN" dirty="0"/>
          </a:p>
          <a:p>
            <a:endParaRPr lang="en-IN" dirty="0"/>
          </a:p>
          <a:p>
            <a:r>
              <a:rPr lang="en-IN" b="1" dirty="0"/>
              <a:t># Update Deployment - SHOULD WORK NOW</a:t>
            </a:r>
          </a:p>
          <a:p>
            <a:pPr marL="285750" indent="-285750">
              <a:buFont typeface="Arial" panose="020B0604020202020204" pitchFamily="34" charset="0"/>
              <a:buChar char="•"/>
            </a:pPr>
            <a:r>
              <a:rPr lang="en-IN" dirty="0" err="1"/>
              <a:t>kubectl</a:t>
            </a:r>
            <a:r>
              <a:rPr lang="en-IN" dirty="0"/>
              <a:t> set image deployment/&lt;Deployment-Name&gt; &lt;Container-Name&gt;=&lt;Container-Image&gt; --record=true</a:t>
            </a:r>
          </a:p>
          <a:p>
            <a:pPr marL="285750" indent="-285750">
              <a:buFont typeface="Arial" panose="020B0604020202020204" pitchFamily="34" charset="0"/>
              <a:buChar char="•"/>
            </a:pPr>
            <a:r>
              <a:rPr lang="en-IN" dirty="0" err="1"/>
              <a:t>kubectl</a:t>
            </a:r>
            <a:r>
              <a:rPr lang="en-IN" dirty="0"/>
              <a:t> set image deployment/my-first-deployment </a:t>
            </a:r>
            <a:r>
              <a:rPr lang="en-IN" dirty="0" err="1"/>
              <a:t>kubenginx</a:t>
            </a:r>
            <a:r>
              <a:rPr lang="en-IN" dirty="0"/>
              <a:t>=</a:t>
            </a:r>
            <a:r>
              <a:rPr lang="en-IN" dirty="0" err="1"/>
              <a:t>stacksimplify</a:t>
            </a:r>
            <a:r>
              <a:rPr lang="en-IN" dirty="0"/>
              <a:t>/kubenginx:2.0.0 --record=true</a:t>
            </a:r>
          </a:p>
        </p:txBody>
      </p:sp>
    </p:spTree>
    <p:extLst>
      <p:ext uri="{BB962C8B-B14F-4D97-AF65-F5344CB8AC3E}">
        <p14:creationId xmlns:p14="http://schemas.microsoft.com/office/powerpoint/2010/main" val="3746394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E17351-FA4D-B890-2416-369D0D45DB04}"/>
              </a:ext>
            </a:extLst>
          </p:cNvPr>
          <p:cNvPicPr>
            <a:picLocks noChangeAspect="1"/>
          </p:cNvPicPr>
          <p:nvPr/>
        </p:nvPicPr>
        <p:blipFill>
          <a:blip r:embed="rId2"/>
          <a:stretch>
            <a:fillRect/>
          </a:stretch>
        </p:blipFill>
        <p:spPr>
          <a:xfrm>
            <a:off x="1047552" y="572928"/>
            <a:ext cx="10504644" cy="5712143"/>
          </a:xfrm>
          <a:prstGeom prst="rect">
            <a:avLst/>
          </a:prstGeom>
        </p:spPr>
      </p:pic>
    </p:spTree>
    <p:extLst>
      <p:ext uri="{BB962C8B-B14F-4D97-AF65-F5344CB8AC3E}">
        <p14:creationId xmlns:p14="http://schemas.microsoft.com/office/powerpoint/2010/main" val="2458037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83ABAD-88CE-CFFF-6415-5861E576F327}"/>
              </a:ext>
            </a:extLst>
          </p:cNvPr>
          <p:cNvSpPr txBox="1"/>
          <p:nvPr/>
        </p:nvSpPr>
        <p:spPr>
          <a:xfrm>
            <a:off x="782706" y="728872"/>
            <a:ext cx="9143172" cy="4832092"/>
          </a:xfrm>
          <a:prstGeom prst="rect">
            <a:avLst/>
          </a:prstGeom>
          <a:noFill/>
        </p:spPr>
        <p:txBody>
          <a:bodyPr wrap="square">
            <a:spAutoFit/>
          </a:bodyPr>
          <a:lstStyle/>
          <a:p>
            <a:r>
              <a:rPr lang="en-IN" sz="2800" b="1" dirty="0"/>
              <a:t>Step-02: Update the Application from V2 to V3 using "Edit Deployment" Option</a:t>
            </a:r>
            <a:endParaRPr lang="en-IN" dirty="0"/>
          </a:p>
          <a:p>
            <a:endParaRPr lang="en-IN" dirty="0"/>
          </a:p>
          <a:p>
            <a:r>
              <a:rPr lang="en-IN" b="1" dirty="0"/>
              <a:t># Edit Deployment</a:t>
            </a:r>
          </a:p>
          <a:p>
            <a:pPr marL="285750" indent="-285750">
              <a:buFont typeface="Arial" panose="020B0604020202020204" pitchFamily="34" charset="0"/>
              <a:buChar char="•"/>
            </a:pPr>
            <a:r>
              <a:rPr lang="en-IN" dirty="0" err="1"/>
              <a:t>kubectl</a:t>
            </a:r>
            <a:r>
              <a:rPr lang="en-IN" dirty="0"/>
              <a:t> edit deployment/&lt;Deployment-Name&gt; --record=true</a:t>
            </a:r>
          </a:p>
          <a:p>
            <a:pPr marL="285750" indent="-285750">
              <a:buFont typeface="Arial" panose="020B0604020202020204" pitchFamily="34" charset="0"/>
              <a:buChar char="•"/>
            </a:pPr>
            <a:r>
              <a:rPr lang="en-IN" dirty="0" err="1"/>
              <a:t>kubectl</a:t>
            </a:r>
            <a:r>
              <a:rPr lang="en-IN" dirty="0"/>
              <a:t> edit deployment/my-first-deployment --record=true</a:t>
            </a:r>
          </a:p>
          <a:p>
            <a:endParaRPr lang="en-IN" dirty="0"/>
          </a:p>
          <a:p>
            <a:r>
              <a:rPr lang="en-IN" b="1" dirty="0"/>
              <a:t># Change From 2.0.0</a:t>
            </a:r>
          </a:p>
          <a:p>
            <a:r>
              <a:rPr lang="en-IN" dirty="0"/>
              <a:t>    spec:</a:t>
            </a:r>
          </a:p>
          <a:p>
            <a:r>
              <a:rPr lang="en-IN" dirty="0"/>
              <a:t>      containers:</a:t>
            </a:r>
          </a:p>
          <a:p>
            <a:r>
              <a:rPr lang="en-IN" dirty="0"/>
              <a:t>      - image: </a:t>
            </a:r>
            <a:r>
              <a:rPr lang="en-IN" dirty="0" err="1"/>
              <a:t>stacksimplify</a:t>
            </a:r>
            <a:r>
              <a:rPr lang="en-IN" dirty="0"/>
              <a:t>/kubenginx:2.0.0</a:t>
            </a:r>
          </a:p>
          <a:p>
            <a:endParaRPr lang="en-IN" dirty="0"/>
          </a:p>
          <a:p>
            <a:r>
              <a:rPr lang="en-IN" b="1" dirty="0"/>
              <a:t># Change To 3.0.0</a:t>
            </a:r>
          </a:p>
          <a:p>
            <a:r>
              <a:rPr lang="en-IN" dirty="0"/>
              <a:t>    spec:</a:t>
            </a:r>
          </a:p>
          <a:p>
            <a:r>
              <a:rPr lang="en-IN" dirty="0"/>
              <a:t>      containers:</a:t>
            </a:r>
          </a:p>
          <a:p>
            <a:r>
              <a:rPr lang="en-IN" dirty="0"/>
              <a:t>      - image: </a:t>
            </a:r>
            <a:r>
              <a:rPr lang="en-IN" dirty="0" err="1"/>
              <a:t>stacksimplify</a:t>
            </a:r>
            <a:r>
              <a:rPr lang="en-IN" dirty="0"/>
              <a:t>/kubenginx:3.0.0</a:t>
            </a:r>
          </a:p>
        </p:txBody>
      </p:sp>
    </p:spTree>
    <p:extLst>
      <p:ext uri="{BB962C8B-B14F-4D97-AF65-F5344CB8AC3E}">
        <p14:creationId xmlns:p14="http://schemas.microsoft.com/office/powerpoint/2010/main" val="3421776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F14C5B-59F2-2BDF-329E-6E4182719D5D}"/>
              </a:ext>
            </a:extLst>
          </p:cNvPr>
          <p:cNvSpPr txBox="1"/>
          <p:nvPr/>
        </p:nvSpPr>
        <p:spPr>
          <a:xfrm>
            <a:off x="802585" y="808386"/>
            <a:ext cx="10478328" cy="5293757"/>
          </a:xfrm>
          <a:prstGeom prst="rect">
            <a:avLst/>
          </a:prstGeom>
          <a:noFill/>
        </p:spPr>
        <p:txBody>
          <a:bodyPr wrap="square">
            <a:spAutoFit/>
          </a:bodyPr>
          <a:lstStyle/>
          <a:p>
            <a:r>
              <a:rPr lang="en-IN" sz="2400" b="1" dirty="0"/>
              <a:t>Verify Rollout Status (Deployment Status)</a:t>
            </a:r>
          </a:p>
          <a:p>
            <a:r>
              <a:rPr lang="en-IN" b="1" dirty="0"/>
              <a:t>Observation</a:t>
            </a:r>
            <a:r>
              <a:rPr lang="en-IN" dirty="0"/>
              <a:t>: By default, rollout happens in a rolling update model, so no downtime.</a:t>
            </a:r>
          </a:p>
          <a:p>
            <a:endParaRPr lang="en-IN" dirty="0"/>
          </a:p>
          <a:p>
            <a:r>
              <a:rPr lang="en-IN" b="1" dirty="0"/>
              <a:t># Verify Rollout Status </a:t>
            </a:r>
          </a:p>
          <a:p>
            <a:pPr marL="285750" indent="-285750">
              <a:buFont typeface="Arial" panose="020B0604020202020204" pitchFamily="34" charset="0"/>
              <a:buChar char="•"/>
            </a:pPr>
            <a:r>
              <a:rPr lang="en-IN" dirty="0" err="1"/>
              <a:t>kubectl</a:t>
            </a:r>
            <a:r>
              <a:rPr lang="en-IN" dirty="0"/>
              <a:t> rollout status deployment/my-first-deployment</a:t>
            </a:r>
          </a:p>
          <a:p>
            <a:endParaRPr lang="en-IN" dirty="0"/>
          </a:p>
          <a:p>
            <a:r>
              <a:rPr lang="en-IN" b="1" dirty="0"/>
              <a:t># Verify Deployment</a:t>
            </a:r>
          </a:p>
          <a:p>
            <a:pPr marL="285750" indent="-285750">
              <a:buFont typeface="Arial" panose="020B0604020202020204" pitchFamily="34" charset="0"/>
              <a:buChar char="•"/>
            </a:pPr>
            <a:r>
              <a:rPr lang="en-IN" dirty="0" err="1"/>
              <a:t>kubectl</a:t>
            </a:r>
            <a:r>
              <a:rPr lang="en-IN" dirty="0"/>
              <a:t> get deploy</a:t>
            </a:r>
          </a:p>
          <a:p>
            <a:endParaRPr lang="en-IN" dirty="0"/>
          </a:p>
          <a:p>
            <a:r>
              <a:rPr lang="en-IN" sz="2400" b="1" dirty="0"/>
              <a:t>Describe Deployment</a:t>
            </a:r>
          </a:p>
          <a:p>
            <a:endParaRPr lang="en-IN" sz="1200" b="1" dirty="0"/>
          </a:p>
          <a:p>
            <a:r>
              <a:rPr lang="en-IN" b="1" dirty="0"/>
              <a:t>Observation</a:t>
            </a:r>
            <a:r>
              <a:rPr lang="en-IN" dirty="0"/>
              <a:t>: </a:t>
            </a:r>
          </a:p>
          <a:p>
            <a:pPr marL="285750" indent="-285750">
              <a:buFont typeface="Courier New" panose="02070309020205020404" pitchFamily="49" charset="0"/>
              <a:buChar char="o"/>
            </a:pPr>
            <a:r>
              <a:rPr lang="en-IN" dirty="0"/>
              <a:t>Verify the Events and understand that Kubernetes by default do "Rolling Update" for new application releases.</a:t>
            </a:r>
          </a:p>
          <a:p>
            <a:pPr marL="285750" indent="-285750">
              <a:buFont typeface="Courier New" panose="02070309020205020404" pitchFamily="49" charset="0"/>
              <a:buChar char="o"/>
            </a:pPr>
            <a:r>
              <a:rPr lang="en-IN" dirty="0"/>
              <a:t>With that said, we will not have downtime for our application.</a:t>
            </a:r>
          </a:p>
          <a:p>
            <a:endParaRPr lang="en-IN" dirty="0"/>
          </a:p>
          <a:p>
            <a:r>
              <a:rPr lang="en-IN" b="1" dirty="0"/>
              <a:t># </a:t>
            </a:r>
            <a:r>
              <a:rPr lang="en-IN" b="1" dirty="0" err="1"/>
              <a:t>Descibe</a:t>
            </a:r>
            <a:r>
              <a:rPr lang="en-IN" b="1" dirty="0"/>
              <a:t> Deployment</a:t>
            </a:r>
          </a:p>
          <a:p>
            <a:pPr marL="285750" indent="-285750">
              <a:buFont typeface="Arial" panose="020B0604020202020204" pitchFamily="34" charset="0"/>
              <a:buChar char="•"/>
            </a:pPr>
            <a:r>
              <a:rPr lang="en-IN" dirty="0" err="1"/>
              <a:t>kubectl</a:t>
            </a:r>
            <a:r>
              <a:rPr lang="en-IN" dirty="0"/>
              <a:t> describe deployment my-first-deployment</a:t>
            </a:r>
          </a:p>
        </p:txBody>
      </p:sp>
    </p:spTree>
    <p:extLst>
      <p:ext uri="{BB962C8B-B14F-4D97-AF65-F5344CB8AC3E}">
        <p14:creationId xmlns:p14="http://schemas.microsoft.com/office/powerpoint/2010/main" val="3568691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3060BC-36BD-0133-5D61-8230ABCAC768}"/>
              </a:ext>
            </a:extLst>
          </p:cNvPr>
          <p:cNvSpPr txBox="1"/>
          <p:nvPr/>
        </p:nvSpPr>
        <p:spPr>
          <a:xfrm>
            <a:off x="882099" y="409809"/>
            <a:ext cx="3868807" cy="1846659"/>
          </a:xfrm>
          <a:prstGeom prst="rect">
            <a:avLst/>
          </a:prstGeom>
          <a:noFill/>
        </p:spPr>
        <p:txBody>
          <a:bodyPr wrap="square">
            <a:spAutoFit/>
          </a:bodyPr>
          <a:lstStyle/>
          <a:p>
            <a:r>
              <a:rPr lang="en-IN" sz="2400" b="1" dirty="0"/>
              <a:t>Verify </a:t>
            </a:r>
            <a:r>
              <a:rPr lang="en-IN" sz="2400" b="1" dirty="0" err="1"/>
              <a:t>ReplicaSet</a:t>
            </a:r>
            <a:endParaRPr lang="en-IN" sz="2400" b="1" dirty="0"/>
          </a:p>
          <a:p>
            <a:r>
              <a:rPr lang="en-IN" b="1" dirty="0"/>
              <a:t>Observation</a:t>
            </a:r>
            <a:r>
              <a:rPr lang="en-IN" dirty="0"/>
              <a:t>: New </a:t>
            </a:r>
            <a:r>
              <a:rPr lang="en-IN" dirty="0" err="1"/>
              <a:t>ReplicaSet</a:t>
            </a:r>
            <a:r>
              <a:rPr lang="en-IN" dirty="0"/>
              <a:t> will be created for new version</a:t>
            </a:r>
          </a:p>
          <a:p>
            <a:endParaRPr lang="en-IN" dirty="0"/>
          </a:p>
          <a:p>
            <a:r>
              <a:rPr lang="en-IN" dirty="0"/>
              <a:t># Verify </a:t>
            </a:r>
            <a:r>
              <a:rPr lang="en-IN" dirty="0" err="1"/>
              <a:t>ReplicaSet</a:t>
            </a:r>
            <a:endParaRPr lang="en-IN" dirty="0"/>
          </a:p>
          <a:p>
            <a:pPr marL="285750" indent="-285750">
              <a:buFont typeface="Arial" panose="020B0604020202020204" pitchFamily="34" charset="0"/>
              <a:buChar char="•"/>
            </a:pPr>
            <a:r>
              <a:rPr lang="en-IN" dirty="0" err="1"/>
              <a:t>kubectl</a:t>
            </a:r>
            <a:r>
              <a:rPr lang="en-IN" dirty="0"/>
              <a:t> get </a:t>
            </a:r>
            <a:r>
              <a:rPr lang="en-IN" dirty="0" err="1"/>
              <a:t>rs</a:t>
            </a:r>
            <a:endParaRPr lang="en-IN" dirty="0"/>
          </a:p>
        </p:txBody>
      </p:sp>
      <p:sp>
        <p:nvSpPr>
          <p:cNvPr id="5" name="TextBox 4">
            <a:extLst>
              <a:ext uri="{FF2B5EF4-FFF2-40B4-BE49-F238E27FC236}">
                <a16:creationId xmlns:a16="http://schemas.microsoft.com/office/drawing/2014/main" id="{C7560B95-4961-B4C0-849F-390473570D47}"/>
              </a:ext>
            </a:extLst>
          </p:cNvPr>
          <p:cNvSpPr txBox="1"/>
          <p:nvPr/>
        </p:nvSpPr>
        <p:spPr>
          <a:xfrm>
            <a:off x="5782089" y="409810"/>
            <a:ext cx="5389493" cy="1846659"/>
          </a:xfrm>
          <a:prstGeom prst="rect">
            <a:avLst/>
          </a:prstGeom>
          <a:noFill/>
        </p:spPr>
        <p:txBody>
          <a:bodyPr wrap="square">
            <a:spAutoFit/>
          </a:bodyPr>
          <a:lstStyle/>
          <a:p>
            <a:r>
              <a:rPr lang="en-IN" sz="2400" b="1" dirty="0"/>
              <a:t>Verify Pods</a:t>
            </a:r>
          </a:p>
          <a:p>
            <a:r>
              <a:rPr lang="en-IN" b="1" dirty="0"/>
              <a:t>Observation</a:t>
            </a:r>
            <a:r>
              <a:rPr lang="en-IN" dirty="0"/>
              <a:t>: Pod template hash label of new </a:t>
            </a:r>
            <a:r>
              <a:rPr lang="en-IN" dirty="0" err="1"/>
              <a:t>replicaset</a:t>
            </a:r>
            <a:r>
              <a:rPr lang="en-IN" dirty="0"/>
              <a:t> should be present for PODs letting us know these pods belong to new </a:t>
            </a:r>
            <a:r>
              <a:rPr lang="en-IN" dirty="0" err="1"/>
              <a:t>ReplicaSet</a:t>
            </a:r>
            <a:r>
              <a:rPr lang="en-IN" dirty="0"/>
              <a:t>.</a:t>
            </a:r>
          </a:p>
          <a:p>
            <a:r>
              <a:rPr lang="en-IN" dirty="0"/>
              <a:t># List Pods</a:t>
            </a:r>
          </a:p>
          <a:p>
            <a:pPr marL="285750" indent="-285750">
              <a:buFont typeface="Arial" panose="020B0604020202020204" pitchFamily="34" charset="0"/>
              <a:buChar char="•"/>
            </a:pPr>
            <a:r>
              <a:rPr lang="en-IN" dirty="0" err="1"/>
              <a:t>kubectl</a:t>
            </a:r>
            <a:r>
              <a:rPr lang="en-IN" dirty="0"/>
              <a:t> get po</a:t>
            </a:r>
          </a:p>
        </p:txBody>
      </p:sp>
      <p:sp>
        <p:nvSpPr>
          <p:cNvPr id="7" name="TextBox 6">
            <a:extLst>
              <a:ext uri="{FF2B5EF4-FFF2-40B4-BE49-F238E27FC236}">
                <a16:creationId xmlns:a16="http://schemas.microsoft.com/office/drawing/2014/main" id="{28C107A7-0C1F-DDB3-3DD4-14A72FBC4FC8}"/>
              </a:ext>
            </a:extLst>
          </p:cNvPr>
          <p:cNvSpPr txBox="1"/>
          <p:nvPr/>
        </p:nvSpPr>
        <p:spPr>
          <a:xfrm>
            <a:off x="434837" y="2361845"/>
            <a:ext cx="11757163" cy="4431983"/>
          </a:xfrm>
          <a:prstGeom prst="rect">
            <a:avLst/>
          </a:prstGeom>
          <a:noFill/>
        </p:spPr>
        <p:txBody>
          <a:bodyPr wrap="square">
            <a:spAutoFit/>
          </a:bodyPr>
          <a:lstStyle/>
          <a:p>
            <a:r>
              <a:rPr lang="en-IN" sz="2400" b="1" dirty="0"/>
              <a:t>Verify Rollout History of a Deployment</a:t>
            </a:r>
          </a:p>
          <a:p>
            <a:r>
              <a:rPr lang="en-IN" b="1" dirty="0"/>
              <a:t>Observation</a:t>
            </a:r>
            <a:r>
              <a:rPr lang="en-IN" dirty="0"/>
              <a:t>: We have the rollout history, so we can switch back to older revisions using revision history available to us.</a:t>
            </a:r>
          </a:p>
          <a:p>
            <a:endParaRPr lang="en-IN" dirty="0"/>
          </a:p>
          <a:p>
            <a:r>
              <a:rPr lang="en-IN" b="1" dirty="0"/>
              <a:t># Check the Rollout History of a Deployment</a:t>
            </a:r>
          </a:p>
          <a:p>
            <a:pPr marL="285750" indent="-285750">
              <a:buFont typeface="Arial" panose="020B0604020202020204" pitchFamily="34" charset="0"/>
              <a:buChar char="•"/>
            </a:pPr>
            <a:r>
              <a:rPr lang="en-IN" dirty="0" err="1"/>
              <a:t>kubectl</a:t>
            </a:r>
            <a:r>
              <a:rPr lang="en-IN" dirty="0"/>
              <a:t> rollout history deployment/&lt;Deployment-Name&gt;</a:t>
            </a:r>
          </a:p>
          <a:p>
            <a:pPr marL="285750" indent="-285750">
              <a:buFont typeface="Arial" panose="020B0604020202020204" pitchFamily="34" charset="0"/>
              <a:buChar char="•"/>
            </a:pPr>
            <a:r>
              <a:rPr lang="en-IN" dirty="0" err="1"/>
              <a:t>kubectl</a:t>
            </a:r>
            <a:r>
              <a:rPr lang="en-IN" dirty="0"/>
              <a:t> rollout history deployment/my-first-deployment  </a:t>
            </a:r>
          </a:p>
          <a:p>
            <a:endParaRPr lang="en-IN" dirty="0"/>
          </a:p>
          <a:p>
            <a:r>
              <a:rPr lang="en-IN" sz="2400" b="1" dirty="0"/>
              <a:t>Access the Application using Public IP</a:t>
            </a:r>
          </a:p>
          <a:p>
            <a:r>
              <a:rPr lang="en-IN" dirty="0"/>
              <a:t>We should see Application Version:V2 whenever we access the application in browser</a:t>
            </a:r>
          </a:p>
          <a:p>
            <a:endParaRPr lang="en-IN" dirty="0"/>
          </a:p>
          <a:p>
            <a:r>
              <a:rPr lang="en-IN" b="1" dirty="0"/>
              <a:t># Get Load Balancer IP</a:t>
            </a:r>
          </a:p>
          <a:p>
            <a:pPr marL="285750" indent="-285750">
              <a:buFont typeface="Arial" panose="020B0604020202020204" pitchFamily="34" charset="0"/>
              <a:buChar char="•"/>
            </a:pPr>
            <a:r>
              <a:rPr lang="en-IN" dirty="0" err="1"/>
              <a:t>kubectl</a:t>
            </a:r>
            <a:r>
              <a:rPr lang="en-IN" dirty="0"/>
              <a:t> get svc</a:t>
            </a:r>
          </a:p>
          <a:p>
            <a:endParaRPr lang="en-IN" dirty="0"/>
          </a:p>
          <a:p>
            <a:r>
              <a:rPr lang="en-IN" b="1" dirty="0"/>
              <a:t># Application URL</a:t>
            </a:r>
          </a:p>
          <a:p>
            <a:pPr marL="285750" indent="-285750">
              <a:buFont typeface="Arial" panose="020B0604020202020204" pitchFamily="34" charset="0"/>
              <a:buChar char="•"/>
            </a:pPr>
            <a:r>
              <a:rPr lang="en-IN" dirty="0"/>
              <a:t>http://&lt;External-IP-from-get-service-output&gt;</a:t>
            </a:r>
          </a:p>
        </p:txBody>
      </p:sp>
    </p:spTree>
    <p:extLst>
      <p:ext uri="{BB962C8B-B14F-4D97-AF65-F5344CB8AC3E}">
        <p14:creationId xmlns:p14="http://schemas.microsoft.com/office/powerpoint/2010/main" val="716349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3E2567-D78B-1814-6F47-5A4CBDEF3C24}"/>
              </a:ext>
            </a:extLst>
          </p:cNvPr>
          <p:cNvSpPr txBox="1"/>
          <p:nvPr/>
        </p:nvSpPr>
        <p:spPr>
          <a:xfrm>
            <a:off x="609600" y="460445"/>
            <a:ext cx="10048240" cy="6093976"/>
          </a:xfrm>
          <a:prstGeom prst="rect">
            <a:avLst/>
          </a:prstGeom>
          <a:noFill/>
        </p:spPr>
        <p:txBody>
          <a:bodyPr wrap="square">
            <a:spAutoFit/>
          </a:bodyPr>
          <a:lstStyle/>
          <a:p>
            <a:r>
              <a:rPr lang="en-IN" sz="3200" b="1" dirty="0">
                <a:solidFill>
                  <a:srgbClr val="FF0000"/>
                </a:solidFill>
              </a:rPr>
              <a:t>Rollback Deployment</a:t>
            </a:r>
          </a:p>
          <a:p>
            <a:r>
              <a:rPr lang="en-IN" sz="2800" b="1" dirty="0"/>
              <a:t>Step-00: Introduction</a:t>
            </a:r>
          </a:p>
          <a:p>
            <a:r>
              <a:rPr lang="en-IN" dirty="0"/>
              <a:t>We can rollback a deployment in two ways.</a:t>
            </a:r>
          </a:p>
          <a:p>
            <a:pPr marL="285750" indent="-285750">
              <a:buFont typeface="Arial" panose="020B0604020202020204" pitchFamily="34" charset="0"/>
              <a:buChar char="•"/>
            </a:pPr>
            <a:r>
              <a:rPr lang="en-IN" dirty="0"/>
              <a:t>Previous Version</a:t>
            </a:r>
          </a:p>
          <a:p>
            <a:pPr marL="285750" indent="-285750">
              <a:buFont typeface="Arial" panose="020B0604020202020204" pitchFamily="34" charset="0"/>
              <a:buChar char="•"/>
            </a:pPr>
            <a:r>
              <a:rPr lang="en-IN" dirty="0"/>
              <a:t>Specific Version</a:t>
            </a:r>
          </a:p>
          <a:p>
            <a:endParaRPr lang="en-IN" dirty="0"/>
          </a:p>
          <a:p>
            <a:r>
              <a:rPr lang="en-IN" sz="2400" b="1" dirty="0"/>
              <a:t>Step-01: Rollback a Deployment to previous version</a:t>
            </a:r>
          </a:p>
          <a:p>
            <a:r>
              <a:rPr lang="en-IN" dirty="0"/>
              <a:t>Check the Rollout History of a Deployment</a:t>
            </a:r>
          </a:p>
          <a:p>
            <a:endParaRPr lang="en-IN" dirty="0"/>
          </a:p>
          <a:p>
            <a:r>
              <a:rPr lang="en-IN" b="1" dirty="0"/>
              <a:t># List Deployment Rollout History</a:t>
            </a:r>
          </a:p>
          <a:p>
            <a:pPr marL="285750" indent="-285750">
              <a:buFont typeface="Arial" panose="020B0604020202020204" pitchFamily="34" charset="0"/>
              <a:buChar char="•"/>
            </a:pPr>
            <a:r>
              <a:rPr lang="en-IN" dirty="0" err="1"/>
              <a:t>kubectl</a:t>
            </a:r>
            <a:r>
              <a:rPr lang="en-IN" dirty="0"/>
              <a:t> rollout history deployment/&lt;Deployment-Name&gt;</a:t>
            </a:r>
          </a:p>
          <a:p>
            <a:pPr marL="285750" indent="-285750">
              <a:buFont typeface="Arial" panose="020B0604020202020204" pitchFamily="34" charset="0"/>
              <a:buChar char="•"/>
            </a:pPr>
            <a:r>
              <a:rPr lang="en-IN" dirty="0" err="1"/>
              <a:t>kubectl</a:t>
            </a:r>
            <a:r>
              <a:rPr lang="en-IN" dirty="0"/>
              <a:t> rollout history deployment/my-first-deployment  </a:t>
            </a:r>
          </a:p>
          <a:p>
            <a:pPr marL="285750" indent="-285750">
              <a:buFont typeface="Arial" panose="020B0604020202020204" pitchFamily="34" charset="0"/>
              <a:buChar char="•"/>
            </a:pPr>
            <a:endParaRPr lang="en-IN" dirty="0"/>
          </a:p>
          <a:p>
            <a:r>
              <a:rPr lang="en-IN" b="1" dirty="0"/>
              <a:t>Verify changes in each revision</a:t>
            </a:r>
          </a:p>
          <a:p>
            <a:r>
              <a:rPr lang="en-IN" b="1" dirty="0"/>
              <a:t>Observation</a:t>
            </a:r>
            <a:r>
              <a:rPr lang="en-IN" dirty="0"/>
              <a:t>: Review the "Annotations" and "Image" tags for clear understanding about changes.</a:t>
            </a:r>
          </a:p>
          <a:p>
            <a:endParaRPr lang="en-IN" dirty="0"/>
          </a:p>
          <a:p>
            <a:r>
              <a:rPr lang="en-IN" b="1" dirty="0"/>
              <a:t># List Deployment History with revision information</a:t>
            </a:r>
          </a:p>
          <a:p>
            <a:pPr marL="285750" indent="-285750">
              <a:buFont typeface="Arial" panose="020B0604020202020204" pitchFamily="34" charset="0"/>
              <a:buChar char="•"/>
            </a:pPr>
            <a:r>
              <a:rPr lang="en-IN" dirty="0" err="1"/>
              <a:t>kubectl</a:t>
            </a:r>
            <a:r>
              <a:rPr lang="en-IN" dirty="0"/>
              <a:t> rollout history deployment/my-first-deployment --revision=1</a:t>
            </a:r>
          </a:p>
          <a:p>
            <a:pPr marL="285750" indent="-285750">
              <a:buFont typeface="Arial" panose="020B0604020202020204" pitchFamily="34" charset="0"/>
              <a:buChar char="•"/>
            </a:pPr>
            <a:r>
              <a:rPr lang="en-IN" dirty="0" err="1"/>
              <a:t>kubectl</a:t>
            </a:r>
            <a:r>
              <a:rPr lang="en-IN" dirty="0"/>
              <a:t> rollout history deployment/my-first-deployment --revision=2</a:t>
            </a:r>
          </a:p>
          <a:p>
            <a:pPr marL="285750" indent="-285750">
              <a:buFont typeface="Arial" panose="020B0604020202020204" pitchFamily="34" charset="0"/>
              <a:buChar char="•"/>
            </a:pPr>
            <a:r>
              <a:rPr lang="en-IN" dirty="0" err="1"/>
              <a:t>kubectl</a:t>
            </a:r>
            <a:r>
              <a:rPr lang="en-IN" dirty="0"/>
              <a:t> rollout history deployment/my-first-deployment --revision=3</a:t>
            </a:r>
          </a:p>
        </p:txBody>
      </p:sp>
    </p:spTree>
    <p:extLst>
      <p:ext uri="{BB962C8B-B14F-4D97-AF65-F5344CB8AC3E}">
        <p14:creationId xmlns:p14="http://schemas.microsoft.com/office/powerpoint/2010/main" val="734600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31B9C6-E6C8-FA97-31DE-BD72BD12B70A}"/>
              </a:ext>
            </a:extLst>
          </p:cNvPr>
          <p:cNvSpPr txBox="1"/>
          <p:nvPr/>
        </p:nvSpPr>
        <p:spPr>
          <a:xfrm>
            <a:off x="792480" y="434816"/>
            <a:ext cx="9479280" cy="1631216"/>
          </a:xfrm>
          <a:prstGeom prst="rect">
            <a:avLst/>
          </a:prstGeom>
          <a:noFill/>
        </p:spPr>
        <p:txBody>
          <a:bodyPr wrap="square">
            <a:spAutoFit/>
          </a:bodyPr>
          <a:lstStyle/>
          <a:p>
            <a:r>
              <a:rPr lang="en-IN" sz="2800" b="1" dirty="0"/>
              <a:t>1. Rollback to previous version:</a:t>
            </a:r>
          </a:p>
          <a:p>
            <a:r>
              <a:rPr lang="en-IN" b="1" dirty="0"/>
              <a:t>Observation</a:t>
            </a:r>
            <a:r>
              <a:rPr lang="en-IN" dirty="0"/>
              <a:t>: If we rollback, it will go back to revision-2 and its number increases to revision-4</a:t>
            </a:r>
          </a:p>
          <a:p>
            <a:endParaRPr lang="en-IN" dirty="0"/>
          </a:p>
          <a:p>
            <a:r>
              <a:rPr lang="en-IN" b="1" dirty="0"/>
              <a:t># Undo Deployment</a:t>
            </a:r>
          </a:p>
          <a:p>
            <a:pPr marL="285750" indent="-285750">
              <a:buFont typeface="Arial" panose="020B0604020202020204" pitchFamily="34" charset="0"/>
              <a:buChar char="•"/>
            </a:pPr>
            <a:r>
              <a:rPr lang="en-IN" dirty="0" err="1"/>
              <a:t>kubectl</a:t>
            </a:r>
            <a:r>
              <a:rPr lang="en-IN" dirty="0"/>
              <a:t> rollout undo deployment/my-first-deployment</a:t>
            </a:r>
          </a:p>
        </p:txBody>
      </p:sp>
      <p:sp>
        <p:nvSpPr>
          <p:cNvPr id="5" name="TextBox 4">
            <a:extLst>
              <a:ext uri="{FF2B5EF4-FFF2-40B4-BE49-F238E27FC236}">
                <a16:creationId xmlns:a16="http://schemas.microsoft.com/office/drawing/2014/main" id="{5FDF8BBE-3CC3-D3F5-26AD-B916C09AEDE1}"/>
              </a:ext>
            </a:extLst>
          </p:cNvPr>
          <p:cNvSpPr txBox="1"/>
          <p:nvPr/>
        </p:nvSpPr>
        <p:spPr>
          <a:xfrm>
            <a:off x="792480" y="2145090"/>
            <a:ext cx="9631680" cy="4278094"/>
          </a:xfrm>
          <a:prstGeom prst="rect">
            <a:avLst/>
          </a:prstGeom>
          <a:noFill/>
        </p:spPr>
        <p:txBody>
          <a:bodyPr wrap="square">
            <a:spAutoFit/>
          </a:bodyPr>
          <a:lstStyle/>
          <a:p>
            <a:r>
              <a:rPr lang="en-IN" sz="2800" b="1" dirty="0"/>
              <a:t>2. Rollback to specific revision</a:t>
            </a:r>
          </a:p>
          <a:p>
            <a:r>
              <a:rPr lang="en-IN" dirty="0"/>
              <a:t>Rollback to specific revision</a:t>
            </a:r>
          </a:p>
          <a:p>
            <a:endParaRPr lang="en-IN" dirty="0"/>
          </a:p>
          <a:p>
            <a:r>
              <a:rPr lang="en-IN" b="1" dirty="0"/>
              <a:t># Rollback Deployment to Specific Revision</a:t>
            </a:r>
          </a:p>
          <a:p>
            <a:pPr marL="285750" indent="-285750">
              <a:buFont typeface="Arial" panose="020B0604020202020204" pitchFamily="34" charset="0"/>
              <a:buChar char="•"/>
            </a:pPr>
            <a:r>
              <a:rPr lang="en-IN" dirty="0" err="1"/>
              <a:t>kubectl</a:t>
            </a:r>
            <a:r>
              <a:rPr lang="en-IN" dirty="0"/>
              <a:t> rollout undo deployment/my-first-deployment --to-revision=3</a:t>
            </a:r>
          </a:p>
          <a:p>
            <a:endParaRPr lang="en-IN" dirty="0"/>
          </a:p>
          <a:p>
            <a:r>
              <a:rPr lang="en-IN" sz="2800" b="1" dirty="0"/>
              <a:t>3 Rolling Restarts of Application</a:t>
            </a:r>
          </a:p>
          <a:p>
            <a:r>
              <a:rPr lang="en-IN" dirty="0"/>
              <a:t>Rolling restarts will kill the existing pods and recreate new pods in a rolling fashion.</a:t>
            </a:r>
          </a:p>
          <a:p>
            <a:endParaRPr lang="en-IN" dirty="0"/>
          </a:p>
          <a:p>
            <a:r>
              <a:rPr lang="en-IN" b="1" dirty="0"/>
              <a:t># Rolling Restarts</a:t>
            </a:r>
          </a:p>
          <a:p>
            <a:pPr marL="285750" indent="-285750">
              <a:buFont typeface="Arial" panose="020B0604020202020204" pitchFamily="34" charset="0"/>
              <a:buChar char="•"/>
            </a:pPr>
            <a:r>
              <a:rPr lang="en-IN" dirty="0" err="1"/>
              <a:t>kubectl</a:t>
            </a:r>
            <a:r>
              <a:rPr lang="en-IN" dirty="0"/>
              <a:t> rollout restart deployment/&lt;Deployment-Name&gt;</a:t>
            </a:r>
          </a:p>
          <a:p>
            <a:pPr marL="285750" indent="-285750">
              <a:buFont typeface="Arial" panose="020B0604020202020204" pitchFamily="34" charset="0"/>
              <a:buChar char="•"/>
            </a:pPr>
            <a:r>
              <a:rPr lang="en-IN" dirty="0" err="1"/>
              <a:t>kubectl</a:t>
            </a:r>
            <a:r>
              <a:rPr lang="en-IN" dirty="0"/>
              <a:t> rollout restart deployment/my-first-deployment</a:t>
            </a:r>
          </a:p>
          <a:p>
            <a:endParaRPr lang="en-IN" dirty="0"/>
          </a:p>
          <a:p>
            <a:endParaRPr lang="en-IN" dirty="0"/>
          </a:p>
        </p:txBody>
      </p:sp>
      <p:sp>
        <p:nvSpPr>
          <p:cNvPr id="10" name="TextBox 9">
            <a:extLst>
              <a:ext uri="{FF2B5EF4-FFF2-40B4-BE49-F238E27FC236}">
                <a16:creationId xmlns:a16="http://schemas.microsoft.com/office/drawing/2014/main" id="{CD57309B-9AE9-3C85-D438-A412149D3220}"/>
              </a:ext>
            </a:extLst>
          </p:cNvPr>
          <p:cNvSpPr txBox="1"/>
          <p:nvPr/>
        </p:nvSpPr>
        <p:spPr>
          <a:xfrm>
            <a:off x="965200" y="5959479"/>
            <a:ext cx="12009120" cy="646331"/>
          </a:xfrm>
          <a:prstGeom prst="rect">
            <a:avLst/>
          </a:prstGeom>
          <a:noFill/>
        </p:spPr>
        <p:txBody>
          <a:bodyPr wrap="square">
            <a:spAutoFit/>
          </a:bodyPr>
          <a:lstStyle/>
          <a:p>
            <a:r>
              <a:rPr lang="en-IN" b="1" dirty="0"/>
              <a:t># Get list of Pods</a:t>
            </a:r>
          </a:p>
          <a:p>
            <a:r>
              <a:rPr lang="en-IN" dirty="0" err="1"/>
              <a:t>kubectl</a:t>
            </a:r>
            <a:r>
              <a:rPr lang="en-IN" dirty="0"/>
              <a:t> get po</a:t>
            </a:r>
          </a:p>
        </p:txBody>
      </p:sp>
    </p:spTree>
    <p:extLst>
      <p:ext uri="{BB962C8B-B14F-4D97-AF65-F5344CB8AC3E}">
        <p14:creationId xmlns:p14="http://schemas.microsoft.com/office/powerpoint/2010/main" val="2118589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C1D044-3BC4-02B5-4724-0EF5C8E8646C}"/>
              </a:ext>
            </a:extLst>
          </p:cNvPr>
          <p:cNvSpPr txBox="1"/>
          <p:nvPr/>
        </p:nvSpPr>
        <p:spPr>
          <a:xfrm>
            <a:off x="721360" y="889843"/>
            <a:ext cx="9652000" cy="5078313"/>
          </a:xfrm>
          <a:prstGeom prst="rect">
            <a:avLst/>
          </a:prstGeom>
          <a:noFill/>
        </p:spPr>
        <p:txBody>
          <a:bodyPr wrap="square">
            <a:spAutoFit/>
          </a:bodyPr>
          <a:lstStyle/>
          <a:p>
            <a:r>
              <a:rPr lang="en-IN" b="1" dirty="0"/>
              <a:t># List Deployment Rollout History</a:t>
            </a:r>
          </a:p>
          <a:p>
            <a:pPr marL="285750" indent="-285750">
              <a:buFont typeface="Arial" panose="020B0604020202020204" pitchFamily="34" charset="0"/>
              <a:buChar char="•"/>
            </a:pPr>
            <a:r>
              <a:rPr lang="en-IN" dirty="0" err="1"/>
              <a:t>kubectl</a:t>
            </a:r>
            <a:r>
              <a:rPr lang="en-IN" dirty="0"/>
              <a:t> rollout history deployment/&lt;Deployment-Name&gt;</a:t>
            </a:r>
          </a:p>
          <a:p>
            <a:pPr marL="285750" indent="-285750">
              <a:buFont typeface="Arial" panose="020B0604020202020204" pitchFamily="34" charset="0"/>
              <a:buChar char="•"/>
            </a:pPr>
            <a:r>
              <a:rPr lang="en-IN" dirty="0" err="1"/>
              <a:t>kubectl</a:t>
            </a:r>
            <a:r>
              <a:rPr lang="en-IN" dirty="0"/>
              <a:t> rollout history deployment/my-first-deployment </a:t>
            </a:r>
          </a:p>
          <a:p>
            <a:endParaRPr lang="en-IN" b="1" dirty="0"/>
          </a:p>
          <a:p>
            <a:r>
              <a:rPr lang="en-IN" b="1" dirty="0"/>
              <a:t>#Verify Deployment, Pods, </a:t>
            </a:r>
            <a:r>
              <a:rPr lang="en-IN" b="1" dirty="0" err="1"/>
              <a:t>ReplicaSets</a:t>
            </a:r>
            <a:endParaRPr lang="en-IN" b="1" dirty="0"/>
          </a:p>
          <a:p>
            <a:pPr marL="285750" indent="-285750">
              <a:buFont typeface="Arial" panose="020B0604020202020204" pitchFamily="34" charset="0"/>
              <a:buChar char="•"/>
            </a:pPr>
            <a:r>
              <a:rPr lang="en-IN" dirty="0" err="1"/>
              <a:t>kubectl</a:t>
            </a:r>
            <a:r>
              <a:rPr lang="en-IN" dirty="0"/>
              <a:t> get deploy</a:t>
            </a:r>
          </a:p>
          <a:p>
            <a:pPr marL="285750" indent="-285750">
              <a:buFont typeface="Arial" panose="020B0604020202020204" pitchFamily="34" charset="0"/>
              <a:buChar char="•"/>
            </a:pPr>
            <a:r>
              <a:rPr lang="en-IN" dirty="0" err="1"/>
              <a:t>kubectl</a:t>
            </a:r>
            <a:r>
              <a:rPr lang="en-IN" dirty="0"/>
              <a:t> get </a:t>
            </a:r>
            <a:r>
              <a:rPr lang="en-IN" dirty="0" err="1"/>
              <a:t>rs</a:t>
            </a:r>
            <a:endParaRPr lang="en-IN" dirty="0"/>
          </a:p>
          <a:p>
            <a:pPr marL="285750" indent="-285750">
              <a:buFont typeface="Arial" panose="020B0604020202020204" pitchFamily="34" charset="0"/>
              <a:buChar char="•"/>
            </a:pPr>
            <a:r>
              <a:rPr lang="en-IN" dirty="0" err="1"/>
              <a:t>kubectl</a:t>
            </a:r>
            <a:r>
              <a:rPr lang="en-IN" dirty="0"/>
              <a:t> get po</a:t>
            </a:r>
          </a:p>
          <a:p>
            <a:pPr marL="285750" indent="-285750">
              <a:buFont typeface="Arial" panose="020B0604020202020204" pitchFamily="34" charset="0"/>
              <a:buChar char="•"/>
            </a:pPr>
            <a:r>
              <a:rPr lang="en-IN" dirty="0" err="1"/>
              <a:t>kubectl</a:t>
            </a:r>
            <a:r>
              <a:rPr lang="en-IN" dirty="0"/>
              <a:t> describe deploy my-first-deployment</a:t>
            </a:r>
          </a:p>
          <a:p>
            <a:endParaRPr lang="en-IN" dirty="0"/>
          </a:p>
          <a:p>
            <a:r>
              <a:rPr lang="en-IN" b="1" dirty="0"/>
              <a:t>#Access the Application using Public IP</a:t>
            </a:r>
          </a:p>
          <a:p>
            <a:r>
              <a:rPr lang="en-IN" dirty="0"/>
              <a:t>We should see Application Version:V2 whenever we access the application in browser</a:t>
            </a:r>
          </a:p>
          <a:p>
            <a:r>
              <a:rPr lang="en-IN" b="1" dirty="0"/>
              <a:t># Get Load Balancer IP</a:t>
            </a:r>
          </a:p>
          <a:p>
            <a:pPr marL="285750" indent="-285750">
              <a:buFont typeface="Arial" panose="020B0604020202020204" pitchFamily="34" charset="0"/>
              <a:buChar char="•"/>
            </a:pPr>
            <a:r>
              <a:rPr lang="en-IN" dirty="0" err="1"/>
              <a:t>kubectl</a:t>
            </a:r>
            <a:r>
              <a:rPr lang="en-IN" dirty="0"/>
              <a:t> get svc</a:t>
            </a:r>
          </a:p>
          <a:p>
            <a:endParaRPr lang="en-IN" dirty="0"/>
          </a:p>
          <a:p>
            <a:r>
              <a:rPr lang="en-IN" b="1" dirty="0"/>
              <a:t># Application URL</a:t>
            </a:r>
          </a:p>
          <a:p>
            <a:pPr marL="285750" indent="-285750">
              <a:buFont typeface="Arial" panose="020B0604020202020204" pitchFamily="34" charset="0"/>
              <a:buChar char="•"/>
            </a:pPr>
            <a:r>
              <a:rPr lang="en-IN" dirty="0"/>
              <a:t>http://&lt;External-IP-from-get-service-output&gt;</a:t>
            </a:r>
          </a:p>
          <a:p>
            <a:pPr marL="285750" indent="-285750">
              <a:buFont typeface="Arial" panose="020B0604020202020204" pitchFamily="34" charset="0"/>
              <a:buChar char="•"/>
            </a:pPr>
            <a:r>
              <a:rPr lang="en-IN" dirty="0"/>
              <a:t>http://&lt;Load-Balancer-IP&gt;</a:t>
            </a:r>
          </a:p>
        </p:txBody>
      </p:sp>
    </p:spTree>
    <p:extLst>
      <p:ext uri="{BB962C8B-B14F-4D97-AF65-F5344CB8AC3E}">
        <p14:creationId xmlns:p14="http://schemas.microsoft.com/office/powerpoint/2010/main" val="3495217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EFE9CC-3C86-81D2-3A83-501907451618}"/>
              </a:ext>
            </a:extLst>
          </p:cNvPr>
          <p:cNvSpPr txBox="1"/>
          <p:nvPr/>
        </p:nvSpPr>
        <p:spPr>
          <a:xfrm>
            <a:off x="289560" y="442298"/>
            <a:ext cx="12207240" cy="5601533"/>
          </a:xfrm>
          <a:prstGeom prst="rect">
            <a:avLst/>
          </a:prstGeom>
          <a:noFill/>
        </p:spPr>
        <p:txBody>
          <a:bodyPr wrap="square">
            <a:spAutoFit/>
          </a:bodyPr>
          <a:lstStyle/>
          <a:p>
            <a:r>
              <a:rPr lang="en-IN" sz="3200" b="1" dirty="0">
                <a:solidFill>
                  <a:srgbClr val="FF0000"/>
                </a:solidFill>
              </a:rPr>
              <a:t>Pause &amp; Resume Deployments</a:t>
            </a:r>
          </a:p>
          <a:p>
            <a:r>
              <a:rPr lang="en-IN" sz="2800" b="1" dirty="0"/>
              <a:t>Step-00: Introduction</a:t>
            </a:r>
          </a:p>
          <a:p>
            <a:pPr marL="285750" indent="-285750">
              <a:buFont typeface="Arial" panose="020B0604020202020204" pitchFamily="34" charset="0"/>
              <a:buChar char="•"/>
            </a:pPr>
            <a:r>
              <a:rPr lang="en-IN" dirty="0"/>
              <a:t>Why do we need Pausing &amp; Resuming Deployments?</a:t>
            </a:r>
          </a:p>
          <a:p>
            <a:r>
              <a:rPr lang="en-IN" dirty="0"/>
              <a:t>      If we want to make multiple changes to our Deployment, we can pause the deployment make all changes and resume it.</a:t>
            </a:r>
          </a:p>
          <a:p>
            <a:pPr marL="285750" indent="-285750">
              <a:buFont typeface="Arial" panose="020B0604020202020204" pitchFamily="34" charset="0"/>
              <a:buChar char="•"/>
            </a:pPr>
            <a:r>
              <a:rPr lang="en-IN" dirty="0"/>
              <a:t>We are going to update our Application Version from V3 to V4 as part of learning "Pause and Resume Deployments“</a:t>
            </a:r>
          </a:p>
          <a:p>
            <a:endParaRPr lang="en-IN" dirty="0"/>
          </a:p>
          <a:p>
            <a:r>
              <a:rPr lang="en-IN" sz="2800" b="1" dirty="0"/>
              <a:t>Step-01: Pausing &amp; Resuming Deployments</a:t>
            </a:r>
          </a:p>
          <a:p>
            <a:r>
              <a:rPr lang="en-US" b="1" dirty="0"/>
              <a:t># Check the Rollout History of a Deployment</a:t>
            </a:r>
          </a:p>
          <a:p>
            <a:pPr marL="285750" indent="-285750">
              <a:buFont typeface="Arial" panose="020B0604020202020204" pitchFamily="34" charset="0"/>
              <a:buChar char="•"/>
            </a:pPr>
            <a:r>
              <a:rPr lang="en-US" dirty="0" err="1"/>
              <a:t>kubectl</a:t>
            </a:r>
            <a:r>
              <a:rPr lang="en-US" dirty="0"/>
              <a:t> rollout history deployment/my-first-deployment  </a:t>
            </a:r>
          </a:p>
          <a:p>
            <a:r>
              <a:rPr lang="en-US" b="1" dirty="0"/>
              <a:t>Observation</a:t>
            </a:r>
            <a:r>
              <a:rPr lang="en-US" dirty="0"/>
              <a:t>: Make a note of last version number</a:t>
            </a:r>
          </a:p>
          <a:p>
            <a:endParaRPr lang="en-US" dirty="0"/>
          </a:p>
          <a:p>
            <a:r>
              <a:rPr lang="en-US" b="1" dirty="0"/>
              <a:t># Get list of </a:t>
            </a:r>
            <a:r>
              <a:rPr lang="en-US" b="1" dirty="0" err="1"/>
              <a:t>ReplicaSets</a:t>
            </a:r>
            <a:endParaRPr lang="en-US" b="1" dirty="0"/>
          </a:p>
          <a:p>
            <a:pPr marL="285750" indent="-285750">
              <a:buFont typeface="Arial" panose="020B0604020202020204" pitchFamily="34" charset="0"/>
              <a:buChar char="•"/>
            </a:pPr>
            <a:r>
              <a:rPr lang="en-US" dirty="0" err="1"/>
              <a:t>kubectl</a:t>
            </a:r>
            <a:r>
              <a:rPr lang="en-US" dirty="0"/>
              <a:t> get </a:t>
            </a:r>
            <a:r>
              <a:rPr lang="en-US" dirty="0" err="1"/>
              <a:t>rs</a:t>
            </a:r>
            <a:endParaRPr lang="en-US" dirty="0"/>
          </a:p>
          <a:p>
            <a:r>
              <a:rPr lang="en-US" b="1" dirty="0"/>
              <a:t>Observation</a:t>
            </a:r>
            <a:r>
              <a:rPr lang="en-US" dirty="0"/>
              <a:t>: Make a note of number of </a:t>
            </a:r>
            <a:r>
              <a:rPr lang="en-US" dirty="0" err="1"/>
              <a:t>replicaSets</a:t>
            </a:r>
            <a:r>
              <a:rPr lang="en-US" dirty="0"/>
              <a:t> present.</a:t>
            </a:r>
          </a:p>
          <a:p>
            <a:endParaRPr lang="en-US" dirty="0"/>
          </a:p>
          <a:p>
            <a:r>
              <a:rPr lang="en-US" b="1" dirty="0"/>
              <a:t># Access the Application </a:t>
            </a:r>
          </a:p>
          <a:p>
            <a:pPr marL="285750" indent="-285750">
              <a:buFont typeface="Arial" panose="020B0604020202020204" pitchFamily="34" charset="0"/>
              <a:buChar char="•"/>
            </a:pPr>
            <a:r>
              <a:rPr lang="en-US" dirty="0"/>
              <a:t>http://&lt;External-IP-from-get-service-output&gt;</a:t>
            </a:r>
          </a:p>
          <a:p>
            <a:r>
              <a:rPr lang="en-US" b="1" dirty="0"/>
              <a:t>Observation</a:t>
            </a:r>
            <a:r>
              <a:rPr lang="en-US" dirty="0"/>
              <a:t>: Make a note of application version</a:t>
            </a:r>
            <a:endParaRPr lang="en-IN" dirty="0"/>
          </a:p>
        </p:txBody>
      </p:sp>
    </p:spTree>
    <p:extLst>
      <p:ext uri="{BB962C8B-B14F-4D97-AF65-F5344CB8AC3E}">
        <p14:creationId xmlns:p14="http://schemas.microsoft.com/office/powerpoint/2010/main" val="4028973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8B5C95-304D-7A37-7B1B-C5B6DA7FD3AC}"/>
              </a:ext>
            </a:extLst>
          </p:cNvPr>
          <p:cNvSpPr txBox="1"/>
          <p:nvPr/>
        </p:nvSpPr>
        <p:spPr>
          <a:xfrm>
            <a:off x="391160" y="471666"/>
            <a:ext cx="11409680" cy="5509200"/>
          </a:xfrm>
          <a:prstGeom prst="rect">
            <a:avLst/>
          </a:prstGeom>
          <a:noFill/>
        </p:spPr>
        <p:txBody>
          <a:bodyPr wrap="square">
            <a:spAutoFit/>
          </a:bodyPr>
          <a:lstStyle/>
          <a:p>
            <a:r>
              <a:rPr lang="en-IN" sz="2800" b="1" dirty="0"/>
              <a:t>Pause Deployment and Two Changes</a:t>
            </a:r>
          </a:p>
          <a:p>
            <a:r>
              <a:rPr lang="en-IN" b="1" dirty="0"/>
              <a:t># Pause the Deployment</a:t>
            </a:r>
          </a:p>
          <a:p>
            <a:pPr marL="285750" indent="-285750">
              <a:buFont typeface="Arial" panose="020B0604020202020204" pitchFamily="34" charset="0"/>
              <a:buChar char="•"/>
            </a:pPr>
            <a:r>
              <a:rPr lang="en-IN" dirty="0" err="1"/>
              <a:t>kubectl</a:t>
            </a:r>
            <a:r>
              <a:rPr lang="en-IN" dirty="0"/>
              <a:t> rollout pause deployment/&lt;Deployment-Name&gt;</a:t>
            </a:r>
          </a:p>
          <a:p>
            <a:pPr marL="285750" indent="-285750">
              <a:buFont typeface="Arial" panose="020B0604020202020204" pitchFamily="34" charset="0"/>
              <a:buChar char="•"/>
            </a:pPr>
            <a:r>
              <a:rPr lang="en-IN" dirty="0" err="1"/>
              <a:t>kubectl</a:t>
            </a:r>
            <a:r>
              <a:rPr lang="en-IN" dirty="0"/>
              <a:t> rollout pause deployment/my-first-deployment</a:t>
            </a:r>
          </a:p>
          <a:p>
            <a:endParaRPr lang="en-IN" dirty="0"/>
          </a:p>
          <a:p>
            <a:r>
              <a:rPr lang="en-IN" b="1" dirty="0"/>
              <a:t># Update Deployment - Application Version from V3 to V4</a:t>
            </a:r>
          </a:p>
          <a:p>
            <a:pPr marL="285750" indent="-285750">
              <a:buFont typeface="Arial" panose="020B0604020202020204" pitchFamily="34" charset="0"/>
              <a:buChar char="•"/>
            </a:pPr>
            <a:r>
              <a:rPr lang="en-IN" dirty="0" err="1"/>
              <a:t>kubectl</a:t>
            </a:r>
            <a:r>
              <a:rPr lang="en-IN" dirty="0"/>
              <a:t> set image deployment/my-first-deployment </a:t>
            </a:r>
            <a:r>
              <a:rPr lang="en-IN" dirty="0" err="1"/>
              <a:t>kubenginx</a:t>
            </a:r>
            <a:r>
              <a:rPr lang="en-IN" dirty="0"/>
              <a:t>=</a:t>
            </a:r>
            <a:r>
              <a:rPr lang="en-IN" dirty="0" err="1"/>
              <a:t>stacksimplify</a:t>
            </a:r>
            <a:r>
              <a:rPr lang="en-IN" dirty="0"/>
              <a:t>/kubenginx:4.0.0 --record=true</a:t>
            </a:r>
          </a:p>
          <a:p>
            <a:endParaRPr lang="en-IN" dirty="0"/>
          </a:p>
          <a:p>
            <a:r>
              <a:rPr lang="en-IN" b="1" dirty="0"/>
              <a:t># Check the Rollout History of a Deployment</a:t>
            </a:r>
          </a:p>
          <a:p>
            <a:pPr marL="285750" indent="-285750">
              <a:buFont typeface="Arial" panose="020B0604020202020204" pitchFamily="34" charset="0"/>
              <a:buChar char="•"/>
            </a:pPr>
            <a:r>
              <a:rPr lang="en-IN" dirty="0" err="1"/>
              <a:t>kubectl</a:t>
            </a:r>
            <a:r>
              <a:rPr lang="en-IN" dirty="0"/>
              <a:t> rollout history deployment/my-first-deployment  </a:t>
            </a:r>
          </a:p>
          <a:p>
            <a:r>
              <a:rPr lang="en-IN" b="1" dirty="0"/>
              <a:t>Observation</a:t>
            </a:r>
            <a:r>
              <a:rPr lang="en-IN" dirty="0"/>
              <a:t>: No new rollout should start, we should see same number of versions as we check earlier with last version number matches which we have noted earlier.</a:t>
            </a:r>
          </a:p>
          <a:p>
            <a:endParaRPr lang="en-IN" dirty="0"/>
          </a:p>
          <a:p>
            <a:r>
              <a:rPr lang="en-IN" b="1" dirty="0"/>
              <a:t># Get list of </a:t>
            </a:r>
            <a:r>
              <a:rPr lang="en-IN" b="1" dirty="0" err="1"/>
              <a:t>ReplicaSets</a:t>
            </a:r>
            <a:endParaRPr lang="en-IN" b="1" dirty="0"/>
          </a:p>
          <a:p>
            <a:pPr marL="285750" indent="-285750">
              <a:buFont typeface="Arial" panose="020B0604020202020204" pitchFamily="34" charset="0"/>
              <a:buChar char="•"/>
            </a:pPr>
            <a:r>
              <a:rPr lang="en-IN" dirty="0" err="1"/>
              <a:t>kubectl</a:t>
            </a:r>
            <a:r>
              <a:rPr lang="en-IN" dirty="0"/>
              <a:t> get </a:t>
            </a:r>
            <a:r>
              <a:rPr lang="en-IN" dirty="0" err="1"/>
              <a:t>rs</a:t>
            </a:r>
            <a:endParaRPr lang="en-IN" dirty="0"/>
          </a:p>
          <a:p>
            <a:r>
              <a:rPr lang="en-IN" b="1" dirty="0"/>
              <a:t>Observation</a:t>
            </a:r>
            <a:r>
              <a:rPr lang="en-IN" dirty="0"/>
              <a:t>: No new </a:t>
            </a:r>
            <a:r>
              <a:rPr lang="en-IN" dirty="0" err="1"/>
              <a:t>replicaSet</a:t>
            </a:r>
            <a:r>
              <a:rPr lang="en-IN" dirty="0"/>
              <a:t> created. We should have same number of </a:t>
            </a:r>
            <a:r>
              <a:rPr lang="en-IN" dirty="0" err="1"/>
              <a:t>replicaSets</a:t>
            </a:r>
            <a:r>
              <a:rPr lang="en-IN" dirty="0"/>
              <a:t> as earlier when we took note. </a:t>
            </a:r>
          </a:p>
          <a:p>
            <a:endParaRPr lang="en-IN" dirty="0"/>
          </a:p>
          <a:p>
            <a:r>
              <a:rPr lang="en-IN" b="1" dirty="0"/>
              <a:t># Make one more change: set limits to our container</a:t>
            </a:r>
          </a:p>
          <a:p>
            <a:pPr marL="285750" indent="-285750">
              <a:buFont typeface="Arial" panose="020B0604020202020204" pitchFamily="34" charset="0"/>
              <a:buChar char="•"/>
            </a:pPr>
            <a:r>
              <a:rPr lang="en-IN" dirty="0" err="1"/>
              <a:t>kubectl</a:t>
            </a:r>
            <a:r>
              <a:rPr lang="en-IN" dirty="0"/>
              <a:t> set resources deployment/my-first-deployment -c=</a:t>
            </a:r>
            <a:r>
              <a:rPr lang="en-IN" dirty="0" err="1"/>
              <a:t>kubenginx</a:t>
            </a:r>
            <a:r>
              <a:rPr lang="en-IN" dirty="0"/>
              <a:t> --limits=</a:t>
            </a:r>
            <a:r>
              <a:rPr lang="en-IN" dirty="0" err="1"/>
              <a:t>cpu</a:t>
            </a:r>
            <a:r>
              <a:rPr lang="en-IN" dirty="0"/>
              <a:t>=20m,memory=30Mi</a:t>
            </a:r>
          </a:p>
        </p:txBody>
      </p:sp>
    </p:spTree>
    <p:extLst>
      <p:ext uri="{BB962C8B-B14F-4D97-AF65-F5344CB8AC3E}">
        <p14:creationId xmlns:p14="http://schemas.microsoft.com/office/powerpoint/2010/main" val="1787163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A4C1F9-D055-2CAD-8FB5-6DF0DAA7E412}"/>
              </a:ext>
            </a:extLst>
          </p:cNvPr>
          <p:cNvSpPr txBox="1"/>
          <p:nvPr/>
        </p:nvSpPr>
        <p:spPr>
          <a:xfrm>
            <a:off x="797560" y="348318"/>
            <a:ext cx="10342880" cy="6494085"/>
          </a:xfrm>
          <a:prstGeom prst="rect">
            <a:avLst/>
          </a:prstGeom>
          <a:noFill/>
        </p:spPr>
        <p:txBody>
          <a:bodyPr wrap="square">
            <a:spAutoFit/>
          </a:bodyPr>
          <a:lstStyle/>
          <a:p>
            <a:r>
              <a:rPr lang="en-IN" sz="2800" b="1" dirty="0"/>
              <a:t>Resume Deployment</a:t>
            </a:r>
          </a:p>
          <a:p>
            <a:r>
              <a:rPr lang="en-IN" b="1" dirty="0"/>
              <a:t># Resume the Deployment</a:t>
            </a:r>
          </a:p>
          <a:p>
            <a:pPr marL="285750" indent="-285750">
              <a:buFont typeface="Arial" panose="020B0604020202020204" pitchFamily="34" charset="0"/>
              <a:buChar char="•"/>
            </a:pPr>
            <a:r>
              <a:rPr lang="en-IN" dirty="0" err="1"/>
              <a:t>kubectl</a:t>
            </a:r>
            <a:r>
              <a:rPr lang="en-IN" dirty="0"/>
              <a:t> rollout resume deployment/my-first-deployment</a:t>
            </a:r>
          </a:p>
          <a:p>
            <a:endParaRPr lang="en-IN" dirty="0"/>
          </a:p>
          <a:p>
            <a:r>
              <a:rPr lang="en-IN" b="1" dirty="0"/>
              <a:t># Check the Rollout History of a Deployment</a:t>
            </a:r>
          </a:p>
          <a:p>
            <a:pPr marL="285750" indent="-285750">
              <a:buFont typeface="Arial" panose="020B0604020202020204" pitchFamily="34" charset="0"/>
              <a:buChar char="•"/>
            </a:pPr>
            <a:r>
              <a:rPr lang="en-IN" dirty="0" err="1"/>
              <a:t>kubectl</a:t>
            </a:r>
            <a:r>
              <a:rPr lang="en-IN" dirty="0"/>
              <a:t> rollout history deployment/my-first-deployment  </a:t>
            </a:r>
          </a:p>
          <a:p>
            <a:r>
              <a:rPr lang="en-IN" b="1" dirty="0"/>
              <a:t>Observation</a:t>
            </a:r>
            <a:r>
              <a:rPr lang="en-IN" dirty="0"/>
              <a:t>: You should see a new version got created</a:t>
            </a:r>
          </a:p>
          <a:p>
            <a:endParaRPr lang="en-IN" dirty="0"/>
          </a:p>
          <a:p>
            <a:r>
              <a:rPr lang="en-IN" b="1" dirty="0"/>
              <a:t># Get list of </a:t>
            </a:r>
            <a:r>
              <a:rPr lang="en-IN" b="1" dirty="0" err="1"/>
              <a:t>ReplicaSets</a:t>
            </a:r>
            <a:endParaRPr lang="en-IN" b="1" dirty="0"/>
          </a:p>
          <a:p>
            <a:pPr marL="285750" indent="-285750">
              <a:buFont typeface="Arial" panose="020B0604020202020204" pitchFamily="34" charset="0"/>
              <a:buChar char="•"/>
            </a:pPr>
            <a:r>
              <a:rPr lang="en-IN" dirty="0" err="1"/>
              <a:t>kubectl</a:t>
            </a:r>
            <a:r>
              <a:rPr lang="en-IN" dirty="0"/>
              <a:t> get </a:t>
            </a:r>
            <a:r>
              <a:rPr lang="en-IN" dirty="0" err="1"/>
              <a:t>rs</a:t>
            </a:r>
            <a:endParaRPr lang="en-IN" dirty="0"/>
          </a:p>
          <a:p>
            <a:r>
              <a:rPr lang="en-IN" b="1" dirty="0"/>
              <a:t>Observation</a:t>
            </a:r>
            <a:r>
              <a:rPr lang="en-IN" dirty="0"/>
              <a:t>: You should see new </a:t>
            </a:r>
            <a:r>
              <a:rPr lang="en-IN" dirty="0" err="1"/>
              <a:t>ReplicaSet</a:t>
            </a:r>
            <a:r>
              <a:rPr lang="en-IN" dirty="0"/>
              <a:t>.</a:t>
            </a:r>
          </a:p>
          <a:p>
            <a:endParaRPr lang="en-IN" dirty="0"/>
          </a:p>
          <a:p>
            <a:r>
              <a:rPr lang="en-IN" b="1" dirty="0"/>
              <a:t># Access the Application</a:t>
            </a:r>
            <a:r>
              <a:rPr lang="en-IN" dirty="0"/>
              <a:t> </a:t>
            </a:r>
          </a:p>
          <a:p>
            <a:pPr marL="285750" indent="-285750">
              <a:buFont typeface="Arial" panose="020B0604020202020204" pitchFamily="34" charset="0"/>
              <a:buChar char="•"/>
            </a:pPr>
            <a:r>
              <a:rPr lang="en-IN" dirty="0"/>
              <a:t>http://&lt;External-IP-from-get-service-output&gt;</a:t>
            </a:r>
          </a:p>
          <a:p>
            <a:r>
              <a:rPr lang="en-IN" b="1" dirty="0"/>
              <a:t>Observation</a:t>
            </a:r>
            <a:r>
              <a:rPr lang="en-IN" dirty="0"/>
              <a:t>: You should see Application V4 version</a:t>
            </a:r>
          </a:p>
          <a:p>
            <a:endParaRPr lang="en-IN" dirty="0"/>
          </a:p>
          <a:p>
            <a:r>
              <a:rPr lang="en-IN" sz="2800" b="1" dirty="0"/>
              <a:t>Step-02: Clean-Up</a:t>
            </a:r>
          </a:p>
          <a:p>
            <a:r>
              <a:rPr lang="en-IN" b="1" dirty="0"/>
              <a:t># Delete Deployment</a:t>
            </a:r>
          </a:p>
          <a:p>
            <a:pPr marL="285750" indent="-285750">
              <a:buFont typeface="Arial" panose="020B0604020202020204" pitchFamily="34" charset="0"/>
              <a:buChar char="•"/>
            </a:pPr>
            <a:r>
              <a:rPr lang="en-IN" dirty="0" err="1"/>
              <a:t>kubectl</a:t>
            </a:r>
            <a:r>
              <a:rPr lang="en-IN" dirty="0"/>
              <a:t> delete deployment my-first-deployment</a:t>
            </a:r>
          </a:p>
          <a:p>
            <a:r>
              <a:rPr lang="en-IN" b="1" dirty="0"/>
              <a:t># Delete Service</a:t>
            </a:r>
          </a:p>
          <a:p>
            <a:pPr marL="285750" indent="-285750">
              <a:buFont typeface="Arial" panose="020B0604020202020204" pitchFamily="34" charset="0"/>
              <a:buChar char="•"/>
            </a:pPr>
            <a:r>
              <a:rPr lang="en-IN" dirty="0" err="1"/>
              <a:t>kubectl</a:t>
            </a:r>
            <a:r>
              <a:rPr lang="en-IN" dirty="0"/>
              <a:t> delete svc my-first-deployment-service</a:t>
            </a:r>
          </a:p>
          <a:p>
            <a:endParaRPr lang="en-IN" dirty="0"/>
          </a:p>
        </p:txBody>
      </p:sp>
      <p:sp>
        <p:nvSpPr>
          <p:cNvPr id="5" name="TextBox 4">
            <a:extLst>
              <a:ext uri="{FF2B5EF4-FFF2-40B4-BE49-F238E27FC236}">
                <a16:creationId xmlns:a16="http://schemas.microsoft.com/office/drawing/2014/main" id="{5DF493ED-3847-9C09-0F74-FCBC9A59794F}"/>
              </a:ext>
            </a:extLst>
          </p:cNvPr>
          <p:cNvSpPr txBox="1"/>
          <p:nvPr/>
        </p:nvSpPr>
        <p:spPr>
          <a:xfrm>
            <a:off x="6609080" y="2967335"/>
            <a:ext cx="4028440" cy="923330"/>
          </a:xfrm>
          <a:prstGeom prst="rect">
            <a:avLst/>
          </a:prstGeom>
          <a:noFill/>
        </p:spPr>
        <p:txBody>
          <a:bodyPr wrap="square">
            <a:spAutoFit/>
          </a:bodyPr>
          <a:lstStyle/>
          <a:p>
            <a:r>
              <a:rPr lang="en-IN" b="1" dirty="0"/>
              <a:t># Get Load Balancer IP</a:t>
            </a:r>
          </a:p>
          <a:p>
            <a:r>
              <a:rPr lang="en-IN" dirty="0" err="1"/>
              <a:t>kubectl</a:t>
            </a:r>
            <a:r>
              <a:rPr lang="en-IN" dirty="0"/>
              <a:t> get svc</a:t>
            </a:r>
          </a:p>
          <a:p>
            <a:r>
              <a:rPr lang="en-IN" dirty="0"/>
              <a:t>Access Application</a:t>
            </a:r>
          </a:p>
        </p:txBody>
      </p:sp>
      <p:sp>
        <p:nvSpPr>
          <p:cNvPr id="7" name="TextBox 6">
            <a:extLst>
              <a:ext uri="{FF2B5EF4-FFF2-40B4-BE49-F238E27FC236}">
                <a16:creationId xmlns:a16="http://schemas.microsoft.com/office/drawing/2014/main" id="{253986EB-6875-8E74-C04E-737DEDB3278F}"/>
              </a:ext>
            </a:extLst>
          </p:cNvPr>
          <p:cNvSpPr txBox="1"/>
          <p:nvPr/>
        </p:nvSpPr>
        <p:spPr>
          <a:xfrm>
            <a:off x="6609080" y="5663386"/>
            <a:ext cx="5323840" cy="646331"/>
          </a:xfrm>
          <a:prstGeom prst="rect">
            <a:avLst/>
          </a:prstGeom>
          <a:noFill/>
        </p:spPr>
        <p:txBody>
          <a:bodyPr wrap="square">
            <a:spAutoFit/>
          </a:bodyPr>
          <a:lstStyle/>
          <a:p>
            <a:r>
              <a:rPr lang="en-IN" b="1" dirty="0"/>
              <a:t># Get all Objects from Kubernetes default namespace</a:t>
            </a:r>
          </a:p>
          <a:p>
            <a:pPr marL="285750" indent="-285750">
              <a:buFont typeface="Arial" panose="020B0604020202020204" pitchFamily="34" charset="0"/>
              <a:buChar char="•"/>
            </a:pPr>
            <a:r>
              <a:rPr lang="en-IN" dirty="0" err="1"/>
              <a:t>kubectl</a:t>
            </a:r>
            <a:r>
              <a:rPr lang="en-IN" dirty="0"/>
              <a:t> get all</a:t>
            </a:r>
          </a:p>
        </p:txBody>
      </p:sp>
    </p:spTree>
    <p:extLst>
      <p:ext uri="{BB962C8B-B14F-4D97-AF65-F5344CB8AC3E}">
        <p14:creationId xmlns:p14="http://schemas.microsoft.com/office/powerpoint/2010/main" val="802217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0F693-8EAE-18C6-3DE9-52616E6CC33F}"/>
              </a:ext>
            </a:extLst>
          </p:cNvPr>
          <p:cNvPicPr>
            <a:picLocks noChangeAspect="1"/>
          </p:cNvPicPr>
          <p:nvPr/>
        </p:nvPicPr>
        <p:blipFill>
          <a:blip r:embed="rId2"/>
          <a:stretch>
            <a:fillRect/>
          </a:stretch>
        </p:blipFill>
        <p:spPr>
          <a:xfrm>
            <a:off x="230439" y="736428"/>
            <a:ext cx="11731122" cy="5385144"/>
          </a:xfrm>
          <a:prstGeom prst="rect">
            <a:avLst/>
          </a:prstGeom>
        </p:spPr>
      </p:pic>
    </p:spTree>
    <p:extLst>
      <p:ext uri="{BB962C8B-B14F-4D97-AF65-F5344CB8AC3E}">
        <p14:creationId xmlns:p14="http://schemas.microsoft.com/office/powerpoint/2010/main" val="1176920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8FC4E7-84A7-48A5-3FB2-698E521DFA08}"/>
              </a:ext>
            </a:extLst>
          </p:cNvPr>
          <p:cNvPicPr>
            <a:picLocks noChangeAspect="1"/>
          </p:cNvPicPr>
          <p:nvPr/>
        </p:nvPicPr>
        <p:blipFill>
          <a:blip r:embed="rId2"/>
          <a:stretch>
            <a:fillRect/>
          </a:stretch>
        </p:blipFill>
        <p:spPr>
          <a:xfrm>
            <a:off x="880109" y="550544"/>
            <a:ext cx="10861599" cy="5377816"/>
          </a:xfrm>
          <a:prstGeom prst="rect">
            <a:avLst/>
          </a:prstGeom>
        </p:spPr>
      </p:pic>
    </p:spTree>
    <p:extLst>
      <p:ext uri="{BB962C8B-B14F-4D97-AF65-F5344CB8AC3E}">
        <p14:creationId xmlns:p14="http://schemas.microsoft.com/office/powerpoint/2010/main" val="3769430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27B2EB-8BC7-E1A3-298A-B5BF292893BB}"/>
              </a:ext>
            </a:extLst>
          </p:cNvPr>
          <p:cNvPicPr>
            <a:picLocks noChangeAspect="1"/>
          </p:cNvPicPr>
          <p:nvPr/>
        </p:nvPicPr>
        <p:blipFill>
          <a:blip r:embed="rId2"/>
          <a:stretch>
            <a:fillRect/>
          </a:stretch>
        </p:blipFill>
        <p:spPr>
          <a:xfrm>
            <a:off x="195492" y="355365"/>
            <a:ext cx="11801015" cy="6147269"/>
          </a:xfrm>
          <a:prstGeom prst="rect">
            <a:avLst/>
          </a:prstGeom>
        </p:spPr>
      </p:pic>
    </p:spTree>
    <p:extLst>
      <p:ext uri="{BB962C8B-B14F-4D97-AF65-F5344CB8AC3E}">
        <p14:creationId xmlns:p14="http://schemas.microsoft.com/office/powerpoint/2010/main" val="1835843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776061-2E36-F488-4858-8EFDDA4E91C2}"/>
              </a:ext>
            </a:extLst>
          </p:cNvPr>
          <p:cNvSpPr txBox="1"/>
          <p:nvPr/>
        </p:nvSpPr>
        <p:spPr>
          <a:xfrm>
            <a:off x="465220" y="577294"/>
            <a:ext cx="11454063" cy="3939540"/>
          </a:xfrm>
          <a:prstGeom prst="rect">
            <a:avLst/>
          </a:prstGeom>
          <a:noFill/>
        </p:spPr>
        <p:txBody>
          <a:bodyPr wrap="square">
            <a:spAutoFit/>
          </a:bodyPr>
          <a:lstStyle/>
          <a:p>
            <a:r>
              <a:rPr lang="en-IN" sz="2800" b="1" dirty="0"/>
              <a:t>Kubernetes - Services</a:t>
            </a:r>
          </a:p>
          <a:p>
            <a:r>
              <a:rPr lang="en-IN" sz="2400" b="1" dirty="0"/>
              <a:t>Step-01: Introduction to Services</a:t>
            </a:r>
          </a:p>
          <a:p>
            <a:pPr marL="285750" indent="-285750">
              <a:buFont typeface="Arial" panose="020B0604020202020204" pitchFamily="34" charset="0"/>
              <a:buChar char="•"/>
            </a:pPr>
            <a:r>
              <a:rPr lang="en-IN" dirty="0"/>
              <a:t>Service Types:</a:t>
            </a:r>
          </a:p>
          <a:p>
            <a:pPr marL="400050" indent="-400050">
              <a:buFont typeface="+mj-lt"/>
              <a:buAutoNum type="romanLcPeriod"/>
            </a:pPr>
            <a:r>
              <a:rPr lang="en-IN" dirty="0" err="1"/>
              <a:t>ClusterIp</a:t>
            </a:r>
            <a:endParaRPr lang="en-IN" dirty="0"/>
          </a:p>
          <a:p>
            <a:pPr marL="400050" indent="-400050">
              <a:buFont typeface="+mj-lt"/>
              <a:buAutoNum type="romanLcPeriod"/>
            </a:pPr>
            <a:r>
              <a:rPr lang="en-IN" dirty="0" err="1"/>
              <a:t>NodePort</a:t>
            </a:r>
            <a:endParaRPr lang="en-IN" dirty="0"/>
          </a:p>
          <a:p>
            <a:pPr marL="400050" indent="-400050">
              <a:buFont typeface="+mj-lt"/>
              <a:buAutoNum type="romanLcPeriod"/>
            </a:pPr>
            <a:r>
              <a:rPr lang="en-IN" dirty="0" err="1"/>
              <a:t>LoadBalancer</a:t>
            </a:r>
            <a:endParaRPr lang="en-IN" dirty="0"/>
          </a:p>
          <a:p>
            <a:pPr marL="400050" indent="-400050">
              <a:buFont typeface="+mj-lt"/>
              <a:buAutoNum type="romanLcPeriod"/>
            </a:pPr>
            <a:r>
              <a:rPr lang="en-IN" dirty="0" err="1"/>
              <a:t>ExternalName</a:t>
            </a:r>
            <a:endParaRPr lang="en-IN" dirty="0"/>
          </a:p>
          <a:p>
            <a:pPr marL="400050" indent="-400050">
              <a:buFont typeface="+mj-lt"/>
              <a:buAutoNum type="romanLcPeriod"/>
            </a:pPr>
            <a:r>
              <a:rPr lang="en-IN" dirty="0"/>
              <a:t>Ingress</a:t>
            </a:r>
          </a:p>
          <a:p>
            <a:pPr marL="285750" indent="-285750">
              <a:buFont typeface="Arial" panose="020B0604020202020204" pitchFamily="34" charset="0"/>
              <a:buChar char="•"/>
            </a:pPr>
            <a:r>
              <a:rPr lang="en-IN" dirty="0"/>
              <a:t>We are going to look in to </a:t>
            </a:r>
            <a:r>
              <a:rPr lang="en-IN" dirty="0" err="1"/>
              <a:t>ClusterIP</a:t>
            </a:r>
            <a:r>
              <a:rPr lang="en-IN" dirty="0"/>
              <a:t> and </a:t>
            </a:r>
            <a:r>
              <a:rPr lang="en-IN" dirty="0" err="1"/>
              <a:t>LoadBalancer</a:t>
            </a:r>
            <a:r>
              <a:rPr lang="en-IN" dirty="0"/>
              <a:t> Service in this section with a detailed example.</a:t>
            </a:r>
          </a:p>
          <a:p>
            <a:pPr marL="285750" indent="-285750">
              <a:buFont typeface="Arial" panose="020B0604020202020204" pitchFamily="34" charset="0"/>
              <a:buChar char="•"/>
            </a:pPr>
            <a:r>
              <a:rPr lang="en-IN" dirty="0" err="1"/>
              <a:t>LoadBalancer</a:t>
            </a:r>
            <a:r>
              <a:rPr lang="en-IN" dirty="0"/>
              <a:t> Type is primarily for cloud providers and it will differ cloud to cloud, so we will do it accordingly (per cloud basis)</a:t>
            </a:r>
          </a:p>
          <a:p>
            <a:pPr marL="285750" indent="-285750">
              <a:buFont typeface="Arial" panose="020B0604020202020204" pitchFamily="34" charset="0"/>
              <a:buChar char="•"/>
            </a:pPr>
            <a:r>
              <a:rPr lang="en-IN" dirty="0" err="1"/>
              <a:t>ExternalName</a:t>
            </a:r>
            <a:r>
              <a:rPr lang="en-IN" dirty="0"/>
              <a:t> doesn't have Imperative commands and we need to write YAML definition for the same, so we will look in to it as and when it is required in our course.</a:t>
            </a:r>
          </a:p>
        </p:txBody>
      </p:sp>
    </p:spTree>
    <p:extLst>
      <p:ext uri="{BB962C8B-B14F-4D97-AF65-F5344CB8AC3E}">
        <p14:creationId xmlns:p14="http://schemas.microsoft.com/office/powerpoint/2010/main" val="1076046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95F3C1-E4C9-C164-D916-CD281969F3DD}"/>
              </a:ext>
            </a:extLst>
          </p:cNvPr>
          <p:cNvSpPr txBox="1"/>
          <p:nvPr/>
        </p:nvSpPr>
        <p:spPr>
          <a:xfrm>
            <a:off x="504409" y="435237"/>
            <a:ext cx="11446959" cy="5509200"/>
          </a:xfrm>
          <a:prstGeom prst="rect">
            <a:avLst/>
          </a:prstGeom>
          <a:noFill/>
        </p:spPr>
        <p:txBody>
          <a:bodyPr wrap="square">
            <a:spAutoFit/>
          </a:bodyPr>
          <a:lstStyle/>
          <a:p>
            <a:r>
              <a:rPr lang="en-IN" sz="2800" b="1" dirty="0"/>
              <a:t>Step-02: </a:t>
            </a:r>
            <a:r>
              <a:rPr lang="en-IN" sz="2800" b="1" dirty="0" err="1"/>
              <a:t>ClusterIP</a:t>
            </a:r>
            <a:r>
              <a:rPr lang="en-IN" sz="2800" b="1" dirty="0"/>
              <a:t> Service - Backend Application Setup</a:t>
            </a:r>
          </a:p>
          <a:p>
            <a:pPr marL="285750" indent="-285750">
              <a:buFont typeface="Arial" panose="020B0604020202020204" pitchFamily="34" charset="0"/>
              <a:buChar char="•"/>
            </a:pPr>
            <a:r>
              <a:rPr lang="en-IN" dirty="0"/>
              <a:t>Create a deployment for Backend Application (Spring Boot REST Application)</a:t>
            </a:r>
          </a:p>
          <a:p>
            <a:pPr marL="285750" indent="-285750">
              <a:buFont typeface="Arial" panose="020B0604020202020204" pitchFamily="34" charset="0"/>
              <a:buChar char="•"/>
            </a:pPr>
            <a:r>
              <a:rPr lang="en-IN" dirty="0"/>
              <a:t>Create a </a:t>
            </a:r>
            <a:r>
              <a:rPr lang="en-IN" dirty="0" err="1"/>
              <a:t>ClusterIP</a:t>
            </a:r>
            <a:r>
              <a:rPr lang="en-IN" dirty="0"/>
              <a:t> service for load balancing backend application.</a:t>
            </a:r>
          </a:p>
          <a:p>
            <a:endParaRPr lang="en-IN" dirty="0"/>
          </a:p>
          <a:p>
            <a:r>
              <a:rPr lang="en-IN" b="1" dirty="0"/>
              <a:t># Create Deployment for Backend Rest App</a:t>
            </a:r>
          </a:p>
          <a:p>
            <a:pPr marL="285750" indent="-285750">
              <a:buFont typeface="Arial" panose="020B0604020202020204" pitchFamily="34" charset="0"/>
              <a:buChar char="•"/>
            </a:pPr>
            <a:r>
              <a:rPr lang="en-IN" dirty="0" err="1"/>
              <a:t>kubectl</a:t>
            </a:r>
            <a:r>
              <a:rPr lang="en-IN" dirty="0"/>
              <a:t> create deployment my-backend-rest-app --image=</a:t>
            </a:r>
            <a:r>
              <a:rPr lang="en-IN" dirty="0" err="1"/>
              <a:t>stacksimplify</a:t>
            </a:r>
            <a:r>
              <a:rPr lang="en-IN" dirty="0"/>
              <a:t>/kube-helloworld:1.0.0 </a:t>
            </a:r>
          </a:p>
          <a:p>
            <a:pPr marL="285750" indent="-285750">
              <a:buFont typeface="Arial" panose="020B0604020202020204" pitchFamily="34" charset="0"/>
              <a:buChar char="•"/>
            </a:pPr>
            <a:r>
              <a:rPr lang="en-IN" dirty="0" err="1"/>
              <a:t>kubectl</a:t>
            </a:r>
            <a:r>
              <a:rPr lang="en-IN" dirty="0"/>
              <a:t> get deploy</a:t>
            </a:r>
          </a:p>
          <a:p>
            <a:endParaRPr lang="en-IN" dirty="0"/>
          </a:p>
          <a:p>
            <a:r>
              <a:rPr lang="en-IN" b="1" dirty="0"/>
              <a:t># Create </a:t>
            </a:r>
            <a:r>
              <a:rPr lang="en-IN" b="1" dirty="0" err="1"/>
              <a:t>ClusterIp</a:t>
            </a:r>
            <a:r>
              <a:rPr lang="en-IN" b="1" dirty="0"/>
              <a:t> Service for Backend Rest App</a:t>
            </a:r>
          </a:p>
          <a:p>
            <a:pPr marL="285750" indent="-285750">
              <a:buFont typeface="Arial" panose="020B0604020202020204" pitchFamily="34" charset="0"/>
              <a:buChar char="•"/>
            </a:pPr>
            <a:r>
              <a:rPr lang="en-IN" dirty="0" err="1"/>
              <a:t>kubectl</a:t>
            </a:r>
            <a:r>
              <a:rPr lang="en-IN" dirty="0"/>
              <a:t> expose deployment my-backend-rest-app --port=8080 --target-port=8080 --name=my-backend-service</a:t>
            </a:r>
          </a:p>
          <a:p>
            <a:pPr marL="285750" indent="-285750">
              <a:buFont typeface="Arial" panose="020B0604020202020204" pitchFamily="34" charset="0"/>
              <a:buChar char="•"/>
            </a:pPr>
            <a:r>
              <a:rPr lang="en-IN" dirty="0" err="1"/>
              <a:t>kubectl</a:t>
            </a:r>
            <a:r>
              <a:rPr lang="en-IN" dirty="0"/>
              <a:t> get svc</a:t>
            </a:r>
          </a:p>
          <a:p>
            <a:pPr marL="285750" indent="-285750">
              <a:buFont typeface="Arial" panose="020B0604020202020204" pitchFamily="34" charset="0"/>
              <a:buChar char="•"/>
            </a:pPr>
            <a:endParaRPr lang="en-IN" dirty="0"/>
          </a:p>
          <a:p>
            <a:r>
              <a:rPr lang="en-IN" b="1" dirty="0"/>
              <a:t>Observation</a:t>
            </a:r>
            <a:r>
              <a:rPr lang="en-IN" dirty="0"/>
              <a:t>: We don't need to specify "--type=</a:t>
            </a:r>
            <a:r>
              <a:rPr lang="en-IN" dirty="0" err="1"/>
              <a:t>ClusterIp</a:t>
            </a:r>
            <a:r>
              <a:rPr lang="en-IN" dirty="0"/>
              <a:t>" because default setting is to create </a:t>
            </a:r>
            <a:r>
              <a:rPr lang="en-IN" dirty="0" err="1"/>
              <a:t>ClusterIp</a:t>
            </a:r>
            <a:r>
              <a:rPr lang="en-IN" dirty="0"/>
              <a:t> Service. </a:t>
            </a:r>
          </a:p>
          <a:p>
            <a:endParaRPr lang="en-IN" dirty="0"/>
          </a:p>
          <a:p>
            <a:pPr marL="285750" indent="-285750">
              <a:buFont typeface="Arial" panose="020B0604020202020204" pitchFamily="34" charset="0"/>
              <a:buChar char="•"/>
            </a:pPr>
            <a:r>
              <a:rPr lang="en-IN" b="1" dirty="0"/>
              <a:t>Important Note</a:t>
            </a:r>
            <a:r>
              <a:rPr lang="en-IN" dirty="0"/>
              <a:t>: If backend application port (Container Port: 8080) and Service Port (8080) are same we don't need to use </a:t>
            </a:r>
            <a:r>
              <a:rPr lang="en-IN" b="1" dirty="0"/>
              <a:t>--target-port=8080 </a:t>
            </a:r>
            <a:r>
              <a:rPr lang="en-IN" dirty="0"/>
              <a:t>but for avoiding the confusion </a:t>
            </a:r>
            <a:r>
              <a:rPr lang="en-IN" dirty="0" err="1"/>
              <a:t>i</a:t>
            </a:r>
            <a:r>
              <a:rPr lang="en-IN" dirty="0"/>
              <a:t> have added it. Same case applies to frontend application and service.</a:t>
            </a:r>
          </a:p>
          <a:p>
            <a:endParaRPr lang="en-IN" dirty="0"/>
          </a:p>
          <a:p>
            <a:pPr marL="285750" indent="-285750">
              <a:buFont typeface="Arial" panose="020B0604020202020204" pitchFamily="34" charset="0"/>
              <a:buChar char="•"/>
            </a:pPr>
            <a:r>
              <a:rPr lang="en-IN" dirty="0"/>
              <a:t>Backend HelloWorld Application Source </a:t>
            </a:r>
            <a:r>
              <a:rPr lang="en-IN" dirty="0" err="1"/>
              <a:t>kube-helloworld</a:t>
            </a:r>
            <a:endParaRPr lang="en-IN" dirty="0"/>
          </a:p>
        </p:txBody>
      </p:sp>
    </p:spTree>
    <p:extLst>
      <p:ext uri="{BB962C8B-B14F-4D97-AF65-F5344CB8AC3E}">
        <p14:creationId xmlns:p14="http://schemas.microsoft.com/office/powerpoint/2010/main" val="989661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12DE6-9E41-E233-22BA-5CA407165FDE}"/>
              </a:ext>
            </a:extLst>
          </p:cNvPr>
          <p:cNvSpPr txBox="1"/>
          <p:nvPr/>
        </p:nvSpPr>
        <p:spPr>
          <a:xfrm>
            <a:off x="385010" y="197346"/>
            <a:ext cx="11678653" cy="6278642"/>
          </a:xfrm>
          <a:prstGeom prst="rect">
            <a:avLst/>
          </a:prstGeom>
          <a:noFill/>
        </p:spPr>
        <p:txBody>
          <a:bodyPr wrap="square">
            <a:spAutoFit/>
          </a:bodyPr>
          <a:lstStyle/>
          <a:p>
            <a:r>
              <a:rPr lang="en-IN" sz="2400" b="1" dirty="0"/>
              <a:t>Step-03: </a:t>
            </a:r>
            <a:r>
              <a:rPr lang="en-IN" sz="2400" b="1" dirty="0" err="1"/>
              <a:t>LoadBalancer</a:t>
            </a:r>
            <a:r>
              <a:rPr lang="en-IN" sz="2400" b="1" dirty="0"/>
              <a:t> Service - Frontend Application Setup</a:t>
            </a:r>
          </a:p>
          <a:p>
            <a:pPr marL="285750" indent="-285750">
              <a:buFont typeface="Arial" panose="020B0604020202020204" pitchFamily="34" charset="0"/>
              <a:buChar char="•"/>
            </a:pPr>
            <a:r>
              <a:rPr lang="en-IN" dirty="0"/>
              <a:t>We have implemented </a:t>
            </a:r>
            <a:r>
              <a:rPr lang="en-IN" dirty="0" err="1"/>
              <a:t>LoadBalancer</a:t>
            </a:r>
            <a:r>
              <a:rPr lang="en-IN" dirty="0"/>
              <a:t> Service multiple times so far (in pods, </a:t>
            </a:r>
            <a:r>
              <a:rPr lang="en-IN" dirty="0" err="1"/>
              <a:t>replicasets</a:t>
            </a:r>
            <a:r>
              <a:rPr lang="en-IN" dirty="0"/>
              <a:t> and deployments), even then we are going to implement one more time to get a full architectural view in relation with </a:t>
            </a:r>
            <a:r>
              <a:rPr lang="en-IN" dirty="0" err="1"/>
              <a:t>ClusterIp</a:t>
            </a:r>
            <a:r>
              <a:rPr lang="en-IN" dirty="0"/>
              <a:t> service.</a:t>
            </a:r>
          </a:p>
          <a:p>
            <a:pPr marL="285750" indent="-285750">
              <a:buFont typeface="Arial" panose="020B0604020202020204" pitchFamily="34" charset="0"/>
              <a:buChar char="•"/>
            </a:pPr>
            <a:r>
              <a:rPr lang="en-IN" dirty="0"/>
              <a:t>Create a deployment for Frontend Application (Nginx acting as Reverse Proxy)</a:t>
            </a:r>
          </a:p>
          <a:p>
            <a:pPr marL="285750" indent="-285750">
              <a:buFont typeface="Arial" panose="020B0604020202020204" pitchFamily="34" charset="0"/>
              <a:buChar char="•"/>
            </a:pPr>
            <a:r>
              <a:rPr lang="en-IN" dirty="0"/>
              <a:t>Create a </a:t>
            </a:r>
            <a:r>
              <a:rPr lang="en-IN" dirty="0" err="1"/>
              <a:t>LoadBalancer</a:t>
            </a:r>
            <a:r>
              <a:rPr lang="en-IN" dirty="0"/>
              <a:t> service for load balancing frontend application.</a:t>
            </a:r>
          </a:p>
          <a:p>
            <a:pPr marL="285750" indent="-285750">
              <a:buFont typeface="Arial" panose="020B0604020202020204" pitchFamily="34" charset="0"/>
              <a:buChar char="•"/>
            </a:pPr>
            <a:r>
              <a:rPr lang="en-IN" b="1" dirty="0"/>
              <a:t>Important Note: </a:t>
            </a:r>
            <a:r>
              <a:rPr lang="en-IN" dirty="0"/>
              <a:t>In Nginx reverse proxy, ensure backend service name my-backend-service is updated when you are building the frontend container. We already built it and put ready for this demo (</a:t>
            </a:r>
            <a:r>
              <a:rPr lang="en-IN" dirty="0" err="1"/>
              <a:t>stacksimplify</a:t>
            </a:r>
            <a:r>
              <a:rPr lang="en-IN" dirty="0"/>
              <a:t>/kube-frontend-nginx:1.0.0)</a:t>
            </a:r>
          </a:p>
          <a:p>
            <a:pPr marL="285750" indent="-285750">
              <a:buFont typeface="Arial" panose="020B0604020202020204" pitchFamily="34" charset="0"/>
              <a:buChar char="•"/>
            </a:pPr>
            <a:r>
              <a:rPr lang="en-IN" sz="2000" b="1" dirty="0"/>
              <a:t>Nginx Conf File</a:t>
            </a:r>
          </a:p>
          <a:p>
            <a:r>
              <a:rPr lang="en-IN" dirty="0"/>
              <a:t>server {</a:t>
            </a:r>
          </a:p>
          <a:p>
            <a:r>
              <a:rPr lang="en-IN" dirty="0"/>
              <a:t>    listen       80;</a:t>
            </a:r>
          </a:p>
          <a:p>
            <a:r>
              <a:rPr lang="en-IN" dirty="0"/>
              <a:t>    </a:t>
            </a:r>
            <a:r>
              <a:rPr lang="en-IN" dirty="0" err="1"/>
              <a:t>server_name</a:t>
            </a:r>
            <a:r>
              <a:rPr lang="en-IN" dirty="0"/>
              <a:t>  localhost;</a:t>
            </a:r>
          </a:p>
          <a:p>
            <a:r>
              <a:rPr lang="en-IN" dirty="0"/>
              <a:t>    location / {</a:t>
            </a:r>
          </a:p>
          <a:p>
            <a:r>
              <a:rPr lang="en-IN" dirty="0"/>
              <a:t>    # Update your backend application Kubernetes Cluster-IP Service name  and port below      </a:t>
            </a:r>
          </a:p>
          <a:p>
            <a:r>
              <a:rPr lang="en-IN" dirty="0"/>
              <a:t>    # </a:t>
            </a:r>
            <a:r>
              <a:rPr lang="en-IN" dirty="0" err="1"/>
              <a:t>proxy_pass</a:t>
            </a:r>
            <a:r>
              <a:rPr lang="en-IN" dirty="0"/>
              <a:t> http://&lt;Backend-ClusterIp-Service-Name&gt;:&lt;Port&gt;;      </a:t>
            </a:r>
          </a:p>
          <a:p>
            <a:r>
              <a:rPr lang="en-IN" dirty="0"/>
              <a:t>    </a:t>
            </a:r>
            <a:r>
              <a:rPr lang="en-IN" dirty="0" err="1"/>
              <a:t>proxy_pass</a:t>
            </a:r>
            <a:r>
              <a:rPr lang="en-IN" dirty="0"/>
              <a:t> http://my-backend-service:8080;</a:t>
            </a:r>
          </a:p>
          <a:p>
            <a:r>
              <a:rPr lang="en-IN" dirty="0"/>
              <a:t>    }</a:t>
            </a:r>
          </a:p>
          <a:p>
            <a:r>
              <a:rPr lang="en-IN" dirty="0"/>
              <a:t>    </a:t>
            </a:r>
            <a:r>
              <a:rPr lang="en-IN" dirty="0" err="1"/>
              <a:t>error_page</a:t>
            </a:r>
            <a:r>
              <a:rPr lang="en-IN" dirty="0"/>
              <a:t>   500 502 503 504  /50x.html;</a:t>
            </a:r>
          </a:p>
          <a:p>
            <a:r>
              <a:rPr lang="en-IN" dirty="0"/>
              <a:t>    location = /50x.html {</a:t>
            </a:r>
          </a:p>
          <a:p>
            <a:r>
              <a:rPr lang="en-IN" dirty="0"/>
              <a:t>        root   /</a:t>
            </a:r>
            <a:r>
              <a:rPr lang="en-IN" dirty="0" err="1"/>
              <a:t>usr</a:t>
            </a:r>
            <a:r>
              <a:rPr lang="en-IN" dirty="0"/>
              <a:t>/share/nginx/html;</a:t>
            </a:r>
          </a:p>
          <a:p>
            <a:r>
              <a:rPr lang="en-IN" dirty="0"/>
              <a:t>    }</a:t>
            </a:r>
          </a:p>
          <a:p>
            <a:r>
              <a:rPr lang="en-IN" dirty="0"/>
              <a:t>}</a:t>
            </a:r>
          </a:p>
        </p:txBody>
      </p:sp>
    </p:spTree>
    <p:extLst>
      <p:ext uri="{BB962C8B-B14F-4D97-AF65-F5344CB8AC3E}">
        <p14:creationId xmlns:p14="http://schemas.microsoft.com/office/powerpoint/2010/main" val="3146665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5CF8BF-3ABD-6F08-FC6D-79DF06ADB1C9}"/>
              </a:ext>
            </a:extLst>
          </p:cNvPr>
          <p:cNvSpPr txBox="1"/>
          <p:nvPr/>
        </p:nvSpPr>
        <p:spPr>
          <a:xfrm>
            <a:off x="240631" y="335845"/>
            <a:ext cx="11662611" cy="5909310"/>
          </a:xfrm>
          <a:prstGeom prst="rect">
            <a:avLst/>
          </a:prstGeom>
          <a:noFill/>
        </p:spPr>
        <p:txBody>
          <a:bodyPr wrap="square">
            <a:spAutoFit/>
          </a:bodyPr>
          <a:lstStyle/>
          <a:p>
            <a:pPr marL="285750" indent="-285750">
              <a:buFont typeface="Arial" panose="020B0604020202020204" pitchFamily="34" charset="0"/>
              <a:buChar char="•"/>
            </a:pPr>
            <a:r>
              <a:rPr lang="en-IN" b="1" dirty="0"/>
              <a:t>Docker Image Location: </a:t>
            </a:r>
            <a:r>
              <a:rPr lang="en-IN" dirty="0">
                <a:hlinkClick r:id="rId2"/>
              </a:rPr>
              <a:t>https://hub.docker.com/repository/docker/stacksimplify/kube-frontend-nginx</a:t>
            </a:r>
            <a:endParaRPr lang="en-IN" dirty="0"/>
          </a:p>
          <a:p>
            <a:pPr marL="285750" indent="-285750">
              <a:buFont typeface="Arial" panose="020B0604020202020204" pitchFamily="34" charset="0"/>
              <a:buChar char="•"/>
            </a:pPr>
            <a:r>
              <a:rPr lang="en-IN" dirty="0"/>
              <a:t>Frontend Nginx Reverse Proxy Application Source </a:t>
            </a:r>
            <a:r>
              <a:rPr lang="en-IN" dirty="0" err="1"/>
              <a:t>kube</a:t>
            </a:r>
            <a:r>
              <a:rPr lang="en-IN" dirty="0"/>
              <a:t>-frontend-nginx</a:t>
            </a:r>
          </a:p>
          <a:p>
            <a:pPr marL="285750" indent="-285750">
              <a:buFont typeface="Arial" panose="020B0604020202020204" pitchFamily="34" charset="0"/>
              <a:buChar char="•"/>
            </a:pPr>
            <a:endParaRPr lang="en-IN" dirty="0"/>
          </a:p>
          <a:p>
            <a:r>
              <a:rPr lang="en-IN" b="1" dirty="0"/>
              <a:t># Create Deployment for Frontend Nginx Proxy</a:t>
            </a:r>
          </a:p>
          <a:p>
            <a:r>
              <a:rPr lang="en-IN" dirty="0" err="1"/>
              <a:t>kubectl</a:t>
            </a:r>
            <a:r>
              <a:rPr lang="en-IN" dirty="0"/>
              <a:t> create deployment my-frontend-nginx-app --image=</a:t>
            </a:r>
            <a:r>
              <a:rPr lang="en-IN" dirty="0" err="1"/>
              <a:t>stacksimplify</a:t>
            </a:r>
            <a:r>
              <a:rPr lang="en-IN" dirty="0"/>
              <a:t>/kube-frontend-nginx:1.0.0 </a:t>
            </a:r>
          </a:p>
          <a:p>
            <a:r>
              <a:rPr lang="en-IN" dirty="0" err="1"/>
              <a:t>kubectl</a:t>
            </a:r>
            <a:r>
              <a:rPr lang="en-IN" dirty="0"/>
              <a:t> get deploy</a:t>
            </a:r>
          </a:p>
          <a:p>
            <a:endParaRPr lang="en-IN" dirty="0"/>
          </a:p>
          <a:p>
            <a:r>
              <a:rPr lang="en-IN" b="1" dirty="0"/>
              <a:t># Create </a:t>
            </a:r>
            <a:r>
              <a:rPr lang="en-IN" b="1" dirty="0" err="1"/>
              <a:t>LoadBalancer</a:t>
            </a:r>
            <a:r>
              <a:rPr lang="en-IN" b="1" dirty="0"/>
              <a:t> Service for Frontend Nginx Proxy</a:t>
            </a:r>
          </a:p>
          <a:p>
            <a:pPr marL="285750" indent="-285750">
              <a:buFont typeface="Arial" panose="020B0604020202020204" pitchFamily="34" charset="0"/>
              <a:buChar char="•"/>
            </a:pPr>
            <a:r>
              <a:rPr lang="en-IN" dirty="0" err="1"/>
              <a:t>kubectl</a:t>
            </a:r>
            <a:r>
              <a:rPr lang="en-IN" dirty="0"/>
              <a:t> expose deployment my-frontend-nginx-app  --type=</a:t>
            </a:r>
            <a:r>
              <a:rPr lang="en-IN" dirty="0" err="1"/>
              <a:t>LoadBalancer</a:t>
            </a:r>
            <a:r>
              <a:rPr lang="en-IN" dirty="0"/>
              <a:t> --port=80 --target-port=80 --name=my-frontend-service</a:t>
            </a:r>
          </a:p>
          <a:p>
            <a:pPr marL="285750" indent="-285750">
              <a:buFont typeface="Arial" panose="020B0604020202020204" pitchFamily="34" charset="0"/>
              <a:buChar char="•"/>
            </a:pPr>
            <a:r>
              <a:rPr lang="en-IN" dirty="0" err="1"/>
              <a:t>kubectl</a:t>
            </a:r>
            <a:r>
              <a:rPr lang="en-IN" dirty="0"/>
              <a:t> get svc</a:t>
            </a:r>
          </a:p>
          <a:p>
            <a:endParaRPr lang="en-IN" dirty="0"/>
          </a:p>
          <a:p>
            <a:r>
              <a:rPr lang="en-IN" b="1" dirty="0"/>
              <a:t># Get Load Balancer IP</a:t>
            </a:r>
          </a:p>
          <a:p>
            <a:pPr marL="285750" indent="-285750">
              <a:buFont typeface="Arial" panose="020B0604020202020204" pitchFamily="34" charset="0"/>
              <a:buChar char="•"/>
            </a:pPr>
            <a:r>
              <a:rPr lang="en-IN" dirty="0" err="1"/>
              <a:t>kubectl</a:t>
            </a:r>
            <a:r>
              <a:rPr lang="en-IN" dirty="0"/>
              <a:t> get svc</a:t>
            </a:r>
          </a:p>
          <a:p>
            <a:pPr marL="285750" indent="-285750">
              <a:buFont typeface="Arial" panose="020B0604020202020204" pitchFamily="34" charset="0"/>
              <a:buChar char="•"/>
            </a:pPr>
            <a:r>
              <a:rPr lang="en-IN" dirty="0"/>
              <a:t>http://&lt;External-IP-from-get-service-output&gt;/hello</a:t>
            </a:r>
          </a:p>
          <a:p>
            <a:endParaRPr lang="en-IN" dirty="0"/>
          </a:p>
          <a:p>
            <a:r>
              <a:rPr lang="en-IN" b="1" dirty="0"/>
              <a:t># Scale backend with 10 replicas</a:t>
            </a:r>
          </a:p>
          <a:p>
            <a:pPr marL="285750" indent="-285750">
              <a:buFont typeface="Arial" panose="020B0604020202020204" pitchFamily="34" charset="0"/>
              <a:buChar char="•"/>
            </a:pPr>
            <a:r>
              <a:rPr lang="en-IN" dirty="0" err="1"/>
              <a:t>kubectl</a:t>
            </a:r>
            <a:r>
              <a:rPr lang="en-IN" dirty="0"/>
              <a:t> scale --replicas=10 deployment/my-backend-rest-app</a:t>
            </a:r>
          </a:p>
          <a:p>
            <a:endParaRPr lang="en-IN" dirty="0"/>
          </a:p>
          <a:p>
            <a:r>
              <a:rPr lang="en-IN" b="1" dirty="0"/>
              <a:t># Test again to view the backend service Load Balancing</a:t>
            </a:r>
          </a:p>
          <a:p>
            <a:pPr marL="285750" indent="-285750">
              <a:buFont typeface="Arial" panose="020B0604020202020204" pitchFamily="34" charset="0"/>
              <a:buChar char="•"/>
            </a:pPr>
            <a:r>
              <a:rPr lang="en-IN" dirty="0"/>
              <a:t>http://&lt;External-IP-from-get-service-output&gt;/hello</a:t>
            </a:r>
          </a:p>
        </p:txBody>
      </p:sp>
    </p:spTree>
    <p:extLst>
      <p:ext uri="{BB962C8B-B14F-4D97-AF65-F5344CB8AC3E}">
        <p14:creationId xmlns:p14="http://schemas.microsoft.com/office/powerpoint/2010/main" val="3688743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D088DB-9F35-5844-DC57-CED6098771C0}"/>
              </a:ext>
            </a:extLst>
          </p:cNvPr>
          <p:cNvPicPr>
            <a:picLocks noChangeAspect="1"/>
          </p:cNvPicPr>
          <p:nvPr/>
        </p:nvPicPr>
        <p:blipFill>
          <a:blip r:embed="rId2"/>
          <a:stretch>
            <a:fillRect/>
          </a:stretch>
        </p:blipFill>
        <p:spPr>
          <a:xfrm>
            <a:off x="579782" y="325351"/>
            <a:ext cx="11032435" cy="1785557"/>
          </a:xfrm>
          <a:prstGeom prst="rect">
            <a:avLst/>
          </a:prstGeom>
        </p:spPr>
      </p:pic>
      <p:sp>
        <p:nvSpPr>
          <p:cNvPr id="4" name="TextBox 3">
            <a:extLst>
              <a:ext uri="{FF2B5EF4-FFF2-40B4-BE49-F238E27FC236}">
                <a16:creationId xmlns:a16="http://schemas.microsoft.com/office/drawing/2014/main" id="{D16B3834-EEDD-8531-D099-47EEBF6E7D06}"/>
              </a:ext>
            </a:extLst>
          </p:cNvPr>
          <p:cNvSpPr txBox="1"/>
          <p:nvPr/>
        </p:nvSpPr>
        <p:spPr>
          <a:xfrm>
            <a:off x="685800" y="2445026"/>
            <a:ext cx="11111948" cy="1477328"/>
          </a:xfrm>
          <a:prstGeom prst="rect">
            <a:avLst/>
          </a:prstGeom>
          <a:noFill/>
        </p:spPr>
        <p:txBody>
          <a:bodyPr wrap="square" rtlCol="0">
            <a:spAutoFit/>
          </a:bodyPr>
          <a:lstStyle/>
          <a:p>
            <a:pPr marL="285750" indent="-285750">
              <a:buFont typeface="Arial" panose="020B0604020202020204" pitchFamily="34" charset="0"/>
              <a:buChar char="•"/>
            </a:pPr>
            <a:r>
              <a:rPr lang="en-IN" dirty="0"/>
              <a:t>We don't need to specify "--type=</a:t>
            </a:r>
            <a:r>
              <a:rPr lang="en-IN" dirty="0" err="1"/>
              <a:t>ClusterIp</a:t>
            </a:r>
            <a:r>
              <a:rPr lang="en-IN" dirty="0"/>
              <a:t>" because default setting is to create </a:t>
            </a:r>
            <a:r>
              <a:rPr lang="en-IN" dirty="0" err="1"/>
              <a:t>ClusterIp</a:t>
            </a:r>
            <a:r>
              <a:rPr lang="en-IN" dirty="0"/>
              <a:t> Service.</a:t>
            </a:r>
          </a:p>
          <a:p>
            <a:pPr marL="285750" indent="-285750">
              <a:buFont typeface="Arial" panose="020B0604020202020204" pitchFamily="34" charset="0"/>
              <a:buChar char="•"/>
            </a:pPr>
            <a:r>
              <a:rPr lang="en-IN" dirty="0"/>
              <a:t>If mention –type= </a:t>
            </a:r>
            <a:r>
              <a:rPr lang="en-IN" dirty="0" err="1"/>
              <a:t>LoadBalancer</a:t>
            </a:r>
            <a:r>
              <a:rPr lang="en-IN" dirty="0"/>
              <a:t> then it will create a External-IP. By using this we can access our front end app from browser.</a:t>
            </a:r>
          </a:p>
          <a:p>
            <a:pPr marL="285750" indent="-285750">
              <a:buFont typeface="Arial" panose="020B0604020202020204" pitchFamily="34" charset="0"/>
              <a:buChar char="•"/>
            </a:pPr>
            <a:r>
              <a:rPr lang="en-IN" dirty="0"/>
              <a:t>we didn’t mentioned –type= </a:t>
            </a:r>
            <a:r>
              <a:rPr lang="en-IN" dirty="0" err="1"/>
              <a:t>LoadBalancer</a:t>
            </a:r>
            <a:r>
              <a:rPr lang="en-IN" dirty="0"/>
              <a:t>. If we want to access the application from out side then use &lt;</a:t>
            </a:r>
            <a:r>
              <a:rPr lang="en-IN" dirty="0" err="1"/>
              <a:t>clusterIP:NodePort</a:t>
            </a:r>
            <a:r>
              <a:rPr lang="en-IN" dirty="0"/>
              <a:t>&gt;.</a:t>
            </a:r>
          </a:p>
        </p:txBody>
      </p:sp>
    </p:spTree>
    <p:extLst>
      <p:ext uri="{BB962C8B-B14F-4D97-AF65-F5344CB8AC3E}">
        <p14:creationId xmlns:p14="http://schemas.microsoft.com/office/powerpoint/2010/main" val="3525636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879BC6-5FF2-621B-F6E9-618AFEAF346B}"/>
              </a:ext>
            </a:extLst>
          </p:cNvPr>
          <p:cNvPicPr>
            <a:picLocks noChangeAspect="1"/>
          </p:cNvPicPr>
          <p:nvPr/>
        </p:nvPicPr>
        <p:blipFill>
          <a:blip r:embed="rId2"/>
          <a:stretch>
            <a:fillRect/>
          </a:stretch>
        </p:blipFill>
        <p:spPr>
          <a:xfrm>
            <a:off x="89452" y="468225"/>
            <a:ext cx="11692058" cy="6250627"/>
          </a:xfrm>
          <a:prstGeom prst="rect">
            <a:avLst/>
          </a:prstGeom>
        </p:spPr>
      </p:pic>
    </p:spTree>
    <p:extLst>
      <p:ext uri="{BB962C8B-B14F-4D97-AF65-F5344CB8AC3E}">
        <p14:creationId xmlns:p14="http://schemas.microsoft.com/office/powerpoint/2010/main" val="127935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1242EA-8E53-564E-D1DA-AA7FA644E151}"/>
              </a:ext>
            </a:extLst>
          </p:cNvPr>
          <p:cNvPicPr>
            <a:picLocks noChangeAspect="1"/>
          </p:cNvPicPr>
          <p:nvPr/>
        </p:nvPicPr>
        <p:blipFill>
          <a:blip r:embed="rId2"/>
          <a:stretch>
            <a:fillRect/>
          </a:stretch>
        </p:blipFill>
        <p:spPr>
          <a:xfrm>
            <a:off x="1828800" y="685800"/>
            <a:ext cx="8534400" cy="5486400"/>
          </a:xfrm>
          <a:prstGeom prst="rect">
            <a:avLst/>
          </a:prstGeom>
        </p:spPr>
      </p:pic>
    </p:spTree>
    <p:extLst>
      <p:ext uri="{BB962C8B-B14F-4D97-AF65-F5344CB8AC3E}">
        <p14:creationId xmlns:p14="http://schemas.microsoft.com/office/powerpoint/2010/main" val="2571655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C928CF-337C-E46C-5094-06C8508C0C46}"/>
              </a:ext>
            </a:extLst>
          </p:cNvPr>
          <p:cNvSpPr txBox="1"/>
          <p:nvPr/>
        </p:nvSpPr>
        <p:spPr>
          <a:xfrm>
            <a:off x="514350" y="405633"/>
            <a:ext cx="6097656" cy="2616101"/>
          </a:xfrm>
          <a:prstGeom prst="rect">
            <a:avLst/>
          </a:prstGeom>
          <a:noFill/>
        </p:spPr>
        <p:txBody>
          <a:bodyPr wrap="square">
            <a:spAutoFit/>
          </a:bodyPr>
          <a:lstStyle/>
          <a:p>
            <a:r>
              <a:rPr lang="en-IN" sz="3200" b="1" dirty="0">
                <a:solidFill>
                  <a:srgbClr val="FF0000"/>
                </a:solidFill>
              </a:rPr>
              <a:t>YAML Basics</a:t>
            </a:r>
          </a:p>
          <a:p>
            <a:r>
              <a:rPr lang="en-IN" sz="2400" b="1" dirty="0"/>
              <a:t>Step-01: Comments &amp; Key Value Pairs</a:t>
            </a:r>
          </a:p>
          <a:p>
            <a:pPr marL="285750" indent="-285750">
              <a:buFont typeface="Arial" panose="020B0604020202020204" pitchFamily="34" charset="0"/>
              <a:buChar char="•"/>
            </a:pPr>
            <a:r>
              <a:rPr lang="en-IN" dirty="0"/>
              <a:t>Space after colon is mandatory to differentiate key and value</a:t>
            </a:r>
          </a:p>
          <a:p>
            <a:r>
              <a:rPr lang="en-IN" b="1" dirty="0"/>
              <a:t># Defining simple key value pairs</a:t>
            </a:r>
          </a:p>
          <a:p>
            <a:r>
              <a:rPr lang="en-IN" dirty="0">
                <a:highlight>
                  <a:srgbClr val="FFFF00"/>
                </a:highlight>
              </a:rPr>
              <a:t>name: </a:t>
            </a:r>
            <a:r>
              <a:rPr lang="en-IN" dirty="0" err="1">
                <a:highlight>
                  <a:srgbClr val="FFFF00"/>
                </a:highlight>
              </a:rPr>
              <a:t>kalyan</a:t>
            </a:r>
            <a:endParaRPr lang="en-IN" dirty="0">
              <a:highlight>
                <a:srgbClr val="FFFF00"/>
              </a:highlight>
            </a:endParaRPr>
          </a:p>
          <a:p>
            <a:r>
              <a:rPr lang="en-IN" dirty="0">
                <a:highlight>
                  <a:srgbClr val="FFFF00"/>
                </a:highlight>
              </a:rPr>
              <a:t>age: 23</a:t>
            </a:r>
          </a:p>
          <a:p>
            <a:r>
              <a:rPr lang="en-IN" dirty="0">
                <a:highlight>
                  <a:srgbClr val="FFFF00"/>
                </a:highlight>
              </a:rPr>
              <a:t>city: Hyderabad</a:t>
            </a:r>
          </a:p>
        </p:txBody>
      </p:sp>
      <p:sp>
        <p:nvSpPr>
          <p:cNvPr id="5" name="TextBox 4">
            <a:extLst>
              <a:ext uri="{FF2B5EF4-FFF2-40B4-BE49-F238E27FC236}">
                <a16:creationId xmlns:a16="http://schemas.microsoft.com/office/drawing/2014/main" id="{2B89A00A-61A3-0C54-E68E-CB0559EBD31B}"/>
              </a:ext>
            </a:extLst>
          </p:cNvPr>
          <p:cNvSpPr txBox="1"/>
          <p:nvPr/>
        </p:nvSpPr>
        <p:spPr>
          <a:xfrm>
            <a:off x="6243431" y="793908"/>
            <a:ext cx="5693465" cy="2400657"/>
          </a:xfrm>
          <a:prstGeom prst="rect">
            <a:avLst/>
          </a:prstGeom>
          <a:noFill/>
        </p:spPr>
        <p:txBody>
          <a:bodyPr wrap="square">
            <a:spAutoFit/>
          </a:bodyPr>
          <a:lstStyle/>
          <a:p>
            <a:r>
              <a:rPr lang="en-IN" sz="2400" b="1"/>
              <a:t>Step-02: Dictionary / Map</a:t>
            </a:r>
          </a:p>
          <a:p>
            <a:pPr marL="285750" indent="-285750">
              <a:buFont typeface="Arial" panose="020B0604020202020204" pitchFamily="34" charset="0"/>
              <a:buChar char="•"/>
            </a:pPr>
            <a:r>
              <a:rPr lang="en-IN"/>
              <a:t>Set of properties grouped together after an item</a:t>
            </a:r>
          </a:p>
          <a:p>
            <a:r>
              <a:rPr lang="en-IN"/>
              <a:t>Equal amount of blank space required for all the items under a dictionary</a:t>
            </a:r>
          </a:p>
          <a:p>
            <a:r>
              <a:rPr lang="en-IN">
                <a:highlight>
                  <a:srgbClr val="FFFF00"/>
                </a:highlight>
              </a:rPr>
              <a:t>person:</a:t>
            </a:r>
          </a:p>
          <a:p>
            <a:r>
              <a:rPr lang="en-IN">
                <a:highlight>
                  <a:srgbClr val="FFFF00"/>
                </a:highlight>
              </a:rPr>
              <a:t>  name: kalyan</a:t>
            </a:r>
          </a:p>
          <a:p>
            <a:r>
              <a:rPr lang="en-IN">
                <a:highlight>
                  <a:srgbClr val="FFFF00"/>
                </a:highlight>
              </a:rPr>
              <a:t>  age: 23</a:t>
            </a:r>
          </a:p>
          <a:p>
            <a:r>
              <a:rPr lang="en-IN">
                <a:highlight>
                  <a:srgbClr val="FFFF00"/>
                </a:highlight>
              </a:rPr>
              <a:t>  city: Hyderabad</a:t>
            </a:r>
            <a:endParaRPr lang="en-IN" dirty="0">
              <a:highlight>
                <a:srgbClr val="FFFF00"/>
              </a:highlight>
            </a:endParaRPr>
          </a:p>
        </p:txBody>
      </p:sp>
      <p:sp>
        <p:nvSpPr>
          <p:cNvPr id="7" name="TextBox 6">
            <a:extLst>
              <a:ext uri="{FF2B5EF4-FFF2-40B4-BE49-F238E27FC236}">
                <a16:creationId xmlns:a16="http://schemas.microsoft.com/office/drawing/2014/main" id="{03E133DA-1449-4D7D-A4E2-7A363F9EB132}"/>
              </a:ext>
            </a:extLst>
          </p:cNvPr>
          <p:cNvSpPr txBox="1"/>
          <p:nvPr/>
        </p:nvSpPr>
        <p:spPr>
          <a:xfrm>
            <a:off x="375202" y="3410009"/>
            <a:ext cx="5647911" cy="2954655"/>
          </a:xfrm>
          <a:prstGeom prst="rect">
            <a:avLst/>
          </a:prstGeom>
          <a:noFill/>
        </p:spPr>
        <p:txBody>
          <a:bodyPr wrap="square">
            <a:spAutoFit/>
          </a:bodyPr>
          <a:lstStyle/>
          <a:p>
            <a:r>
              <a:rPr lang="en-IN" sz="2400" b="1" dirty="0"/>
              <a:t>Step-03: Array / Lists</a:t>
            </a:r>
          </a:p>
          <a:p>
            <a:pPr marL="285750" indent="-285750">
              <a:buFont typeface="Arial" panose="020B0604020202020204" pitchFamily="34" charset="0"/>
              <a:buChar char="•"/>
            </a:pPr>
            <a:r>
              <a:rPr lang="en-IN" dirty="0"/>
              <a:t>Dash indicates an element of an array</a:t>
            </a:r>
          </a:p>
          <a:p>
            <a:r>
              <a:rPr lang="en-IN" dirty="0">
                <a:highlight>
                  <a:srgbClr val="FFFF00"/>
                </a:highlight>
              </a:rPr>
              <a:t>person: # Dictionary</a:t>
            </a:r>
          </a:p>
          <a:p>
            <a:r>
              <a:rPr lang="en-IN" dirty="0">
                <a:highlight>
                  <a:srgbClr val="FFFF00"/>
                </a:highlight>
              </a:rPr>
              <a:t>  name: </a:t>
            </a:r>
            <a:r>
              <a:rPr lang="en-IN" dirty="0" err="1">
                <a:highlight>
                  <a:srgbClr val="FFFF00"/>
                </a:highlight>
              </a:rPr>
              <a:t>kalyan</a:t>
            </a:r>
            <a:endParaRPr lang="en-IN" dirty="0">
              <a:highlight>
                <a:srgbClr val="FFFF00"/>
              </a:highlight>
            </a:endParaRPr>
          </a:p>
          <a:p>
            <a:r>
              <a:rPr lang="en-IN" dirty="0">
                <a:highlight>
                  <a:srgbClr val="FFFF00"/>
                </a:highlight>
              </a:rPr>
              <a:t>  age: 23</a:t>
            </a:r>
          </a:p>
          <a:p>
            <a:r>
              <a:rPr lang="en-IN" dirty="0">
                <a:highlight>
                  <a:srgbClr val="FFFF00"/>
                </a:highlight>
              </a:rPr>
              <a:t>  city: Hyderabad</a:t>
            </a:r>
          </a:p>
          <a:p>
            <a:r>
              <a:rPr lang="en-IN" dirty="0">
                <a:highlight>
                  <a:srgbClr val="FFFF00"/>
                </a:highlight>
              </a:rPr>
              <a:t>  hobbies: # List  </a:t>
            </a:r>
          </a:p>
          <a:p>
            <a:r>
              <a:rPr lang="en-IN" dirty="0">
                <a:highlight>
                  <a:srgbClr val="FFFF00"/>
                </a:highlight>
              </a:rPr>
              <a:t>    - cycling</a:t>
            </a:r>
          </a:p>
          <a:p>
            <a:r>
              <a:rPr lang="en-IN" dirty="0">
                <a:highlight>
                  <a:srgbClr val="FFFF00"/>
                </a:highlight>
              </a:rPr>
              <a:t>    - </a:t>
            </a:r>
            <a:r>
              <a:rPr lang="en-IN" dirty="0" err="1">
                <a:highlight>
                  <a:srgbClr val="FFFF00"/>
                </a:highlight>
              </a:rPr>
              <a:t>cookines</a:t>
            </a:r>
            <a:endParaRPr lang="en-IN" dirty="0">
              <a:highlight>
                <a:srgbClr val="FFFF00"/>
              </a:highlight>
            </a:endParaRPr>
          </a:p>
          <a:p>
            <a:r>
              <a:rPr lang="en-IN" dirty="0">
                <a:highlight>
                  <a:srgbClr val="FFFF00"/>
                </a:highlight>
              </a:rPr>
              <a:t>  hobbies: [cycling, cooking]   </a:t>
            </a:r>
            <a:r>
              <a:rPr lang="en-IN" dirty="0"/>
              <a:t># List with a </a:t>
            </a:r>
            <a:r>
              <a:rPr lang="en-IN" dirty="0" err="1"/>
              <a:t>differnt</a:t>
            </a:r>
            <a:r>
              <a:rPr lang="en-IN" dirty="0"/>
              <a:t> notation</a:t>
            </a:r>
          </a:p>
        </p:txBody>
      </p:sp>
    </p:spTree>
    <p:extLst>
      <p:ext uri="{BB962C8B-B14F-4D97-AF65-F5344CB8AC3E}">
        <p14:creationId xmlns:p14="http://schemas.microsoft.com/office/powerpoint/2010/main" val="3518453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018D01-8CD5-76CE-DA48-770303696CE7}"/>
              </a:ext>
            </a:extLst>
          </p:cNvPr>
          <p:cNvSpPr txBox="1"/>
          <p:nvPr/>
        </p:nvSpPr>
        <p:spPr>
          <a:xfrm>
            <a:off x="514349" y="410821"/>
            <a:ext cx="5717486" cy="4339650"/>
          </a:xfrm>
          <a:prstGeom prst="rect">
            <a:avLst/>
          </a:prstGeom>
          <a:noFill/>
        </p:spPr>
        <p:txBody>
          <a:bodyPr wrap="square">
            <a:spAutoFit/>
          </a:bodyPr>
          <a:lstStyle/>
          <a:p>
            <a:r>
              <a:rPr lang="en-IN" sz="2400" b="1" dirty="0"/>
              <a:t>Step-04: Multiple Lists</a:t>
            </a:r>
          </a:p>
          <a:p>
            <a:pPr marL="285750" indent="-285750">
              <a:buFont typeface="Arial" panose="020B0604020202020204" pitchFamily="34" charset="0"/>
              <a:buChar char="•"/>
            </a:pPr>
            <a:r>
              <a:rPr lang="en-IN" dirty="0"/>
              <a:t>Dash indicates an element of an array</a:t>
            </a:r>
          </a:p>
          <a:p>
            <a:r>
              <a:rPr lang="en-IN" dirty="0">
                <a:highlight>
                  <a:srgbClr val="FFFF00"/>
                </a:highlight>
              </a:rPr>
              <a:t>person: # Dictionary</a:t>
            </a:r>
          </a:p>
          <a:p>
            <a:r>
              <a:rPr lang="en-IN" dirty="0">
                <a:highlight>
                  <a:srgbClr val="FFFF00"/>
                </a:highlight>
              </a:rPr>
              <a:t>  name: </a:t>
            </a:r>
            <a:r>
              <a:rPr lang="en-IN" dirty="0" err="1">
                <a:highlight>
                  <a:srgbClr val="FFFF00"/>
                </a:highlight>
              </a:rPr>
              <a:t>kalyan</a:t>
            </a:r>
            <a:endParaRPr lang="en-IN" dirty="0">
              <a:highlight>
                <a:srgbClr val="FFFF00"/>
              </a:highlight>
            </a:endParaRPr>
          </a:p>
          <a:p>
            <a:r>
              <a:rPr lang="en-IN" dirty="0">
                <a:highlight>
                  <a:srgbClr val="FFFF00"/>
                </a:highlight>
              </a:rPr>
              <a:t>  age: 23</a:t>
            </a:r>
          </a:p>
          <a:p>
            <a:r>
              <a:rPr lang="en-IN" dirty="0">
                <a:highlight>
                  <a:srgbClr val="FFFF00"/>
                </a:highlight>
              </a:rPr>
              <a:t>  city: Hyderabad</a:t>
            </a:r>
          </a:p>
          <a:p>
            <a:r>
              <a:rPr lang="en-IN" dirty="0">
                <a:highlight>
                  <a:srgbClr val="FFFF00"/>
                </a:highlight>
              </a:rPr>
              <a:t>  hobbies: # List  </a:t>
            </a:r>
          </a:p>
          <a:p>
            <a:r>
              <a:rPr lang="en-IN" dirty="0">
                <a:highlight>
                  <a:srgbClr val="FFFF00"/>
                </a:highlight>
              </a:rPr>
              <a:t>    - cycling</a:t>
            </a:r>
          </a:p>
          <a:p>
            <a:r>
              <a:rPr lang="en-IN" dirty="0">
                <a:highlight>
                  <a:srgbClr val="FFFF00"/>
                </a:highlight>
              </a:rPr>
              <a:t>    - cooking</a:t>
            </a:r>
          </a:p>
          <a:p>
            <a:r>
              <a:rPr lang="en-IN" dirty="0">
                <a:highlight>
                  <a:srgbClr val="FFFF00"/>
                </a:highlight>
              </a:rPr>
              <a:t>  hobbies: [cycling, cooking]   # List with a </a:t>
            </a:r>
            <a:r>
              <a:rPr lang="en-IN" dirty="0" err="1">
                <a:highlight>
                  <a:srgbClr val="FFFF00"/>
                </a:highlight>
              </a:rPr>
              <a:t>differnt</a:t>
            </a:r>
            <a:r>
              <a:rPr lang="en-IN" dirty="0">
                <a:highlight>
                  <a:srgbClr val="FFFF00"/>
                </a:highlight>
              </a:rPr>
              <a:t> notation  </a:t>
            </a:r>
          </a:p>
          <a:p>
            <a:r>
              <a:rPr lang="en-IN" dirty="0">
                <a:highlight>
                  <a:srgbClr val="FFFF00"/>
                </a:highlight>
              </a:rPr>
              <a:t>  friends: # </a:t>
            </a:r>
          </a:p>
          <a:p>
            <a:r>
              <a:rPr lang="en-IN" dirty="0">
                <a:highlight>
                  <a:srgbClr val="FFFF00"/>
                </a:highlight>
              </a:rPr>
              <a:t>    - name: friend1</a:t>
            </a:r>
          </a:p>
          <a:p>
            <a:r>
              <a:rPr lang="en-IN" dirty="0">
                <a:highlight>
                  <a:srgbClr val="FFFF00"/>
                </a:highlight>
              </a:rPr>
              <a:t>      age: 22</a:t>
            </a:r>
          </a:p>
          <a:p>
            <a:r>
              <a:rPr lang="en-IN" dirty="0">
                <a:highlight>
                  <a:srgbClr val="FFFF00"/>
                </a:highlight>
              </a:rPr>
              <a:t>    - name: friend2</a:t>
            </a:r>
          </a:p>
          <a:p>
            <a:r>
              <a:rPr lang="en-IN" dirty="0">
                <a:highlight>
                  <a:srgbClr val="FFFF00"/>
                </a:highlight>
              </a:rPr>
              <a:t>      age: 25 </a:t>
            </a:r>
          </a:p>
        </p:txBody>
      </p:sp>
      <p:sp>
        <p:nvSpPr>
          <p:cNvPr id="5" name="TextBox 4">
            <a:extLst>
              <a:ext uri="{FF2B5EF4-FFF2-40B4-BE49-F238E27FC236}">
                <a16:creationId xmlns:a16="http://schemas.microsoft.com/office/drawing/2014/main" id="{0B739092-8ED0-01CB-370E-C083A97EBFC3}"/>
              </a:ext>
            </a:extLst>
          </p:cNvPr>
          <p:cNvSpPr txBox="1"/>
          <p:nvPr/>
        </p:nvSpPr>
        <p:spPr>
          <a:xfrm>
            <a:off x="6094344" y="410821"/>
            <a:ext cx="6097656" cy="4616648"/>
          </a:xfrm>
          <a:prstGeom prst="rect">
            <a:avLst/>
          </a:prstGeom>
          <a:noFill/>
        </p:spPr>
        <p:txBody>
          <a:bodyPr wrap="square">
            <a:spAutoFit/>
          </a:bodyPr>
          <a:lstStyle/>
          <a:p>
            <a:r>
              <a:rPr lang="en-IN" sz="2400" b="1" dirty="0"/>
              <a:t>Step-05: Sample Pod </a:t>
            </a:r>
            <a:r>
              <a:rPr lang="en-IN" sz="2400" b="1" dirty="0" err="1"/>
              <a:t>Tempalte</a:t>
            </a:r>
            <a:r>
              <a:rPr lang="en-IN" sz="2400" b="1" dirty="0"/>
              <a:t> for Reference</a:t>
            </a:r>
          </a:p>
          <a:p>
            <a:r>
              <a:rPr lang="en-IN" dirty="0" err="1">
                <a:highlight>
                  <a:srgbClr val="FFFF00"/>
                </a:highlight>
              </a:rPr>
              <a:t>apiVersion</a:t>
            </a:r>
            <a:r>
              <a:rPr lang="en-IN" dirty="0">
                <a:highlight>
                  <a:srgbClr val="FFFF00"/>
                </a:highlight>
              </a:rPr>
              <a:t>: v1 # String</a:t>
            </a:r>
          </a:p>
          <a:p>
            <a:r>
              <a:rPr lang="en-IN" dirty="0">
                <a:highlight>
                  <a:srgbClr val="FFFF00"/>
                </a:highlight>
              </a:rPr>
              <a:t>kind: Pod  # String</a:t>
            </a:r>
          </a:p>
          <a:p>
            <a:r>
              <a:rPr lang="en-IN" dirty="0">
                <a:highlight>
                  <a:srgbClr val="FFFF00"/>
                </a:highlight>
              </a:rPr>
              <a:t>metadata: # Dictionary</a:t>
            </a:r>
          </a:p>
          <a:p>
            <a:r>
              <a:rPr lang="en-IN" dirty="0">
                <a:highlight>
                  <a:srgbClr val="FFFF00"/>
                </a:highlight>
              </a:rPr>
              <a:t>  name: </a:t>
            </a:r>
            <a:r>
              <a:rPr lang="en-IN" dirty="0" err="1">
                <a:highlight>
                  <a:srgbClr val="FFFF00"/>
                </a:highlight>
              </a:rPr>
              <a:t>myapp</a:t>
            </a:r>
            <a:r>
              <a:rPr lang="en-IN" dirty="0">
                <a:highlight>
                  <a:srgbClr val="FFFF00"/>
                </a:highlight>
              </a:rPr>
              <a:t>-pod</a:t>
            </a:r>
          </a:p>
          <a:p>
            <a:r>
              <a:rPr lang="en-IN" dirty="0">
                <a:highlight>
                  <a:srgbClr val="FFFF00"/>
                </a:highlight>
              </a:rPr>
              <a:t>  labels: # Dictionary </a:t>
            </a:r>
          </a:p>
          <a:p>
            <a:r>
              <a:rPr lang="en-IN" dirty="0">
                <a:highlight>
                  <a:srgbClr val="FFFF00"/>
                </a:highlight>
              </a:rPr>
              <a:t>    app: </a:t>
            </a:r>
            <a:r>
              <a:rPr lang="en-IN" dirty="0" err="1">
                <a:highlight>
                  <a:srgbClr val="FFFF00"/>
                </a:highlight>
              </a:rPr>
              <a:t>myapp</a:t>
            </a:r>
            <a:r>
              <a:rPr lang="en-IN" dirty="0">
                <a:highlight>
                  <a:srgbClr val="FFFF00"/>
                </a:highlight>
              </a:rPr>
              <a:t>         </a:t>
            </a:r>
          </a:p>
          <a:p>
            <a:r>
              <a:rPr lang="en-IN" dirty="0">
                <a:highlight>
                  <a:srgbClr val="FFFF00"/>
                </a:highlight>
              </a:rPr>
              <a:t>spec:</a:t>
            </a:r>
          </a:p>
          <a:p>
            <a:r>
              <a:rPr lang="en-IN" dirty="0">
                <a:highlight>
                  <a:srgbClr val="FFFF00"/>
                </a:highlight>
              </a:rPr>
              <a:t>  containers: # List</a:t>
            </a:r>
          </a:p>
          <a:p>
            <a:r>
              <a:rPr lang="en-IN" dirty="0">
                <a:highlight>
                  <a:srgbClr val="FFFF00"/>
                </a:highlight>
              </a:rPr>
              <a:t>    - name: </a:t>
            </a:r>
            <a:r>
              <a:rPr lang="en-IN" dirty="0" err="1">
                <a:highlight>
                  <a:srgbClr val="FFFF00"/>
                </a:highlight>
              </a:rPr>
              <a:t>myapp</a:t>
            </a:r>
            <a:endParaRPr lang="en-IN" dirty="0">
              <a:highlight>
                <a:srgbClr val="FFFF00"/>
              </a:highlight>
            </a:endParaRPr>
          </a:p>
          <a:p>
            <a:r>
              <a:rPr lang="en-IN" dirty="0">
                <a:highlight>
                  <a:srgbClr val="FFFF00"/>
                </a:highlight>
              </a:rPr>
              <a:t>      image: </a:t>
            </a:r>
            <a:r>
              <a:rPr lang="en-IN" dirty="0" err="1">
                <a:highlight>
                  <a:srgbClr val="FFFF00"/>
                </a:highlight>
              </a:rPr>
              <a:t>stacksimplify</a:t>
            </a:r>
            <a:r>
              <a:rPr lang="en-IN" dirty="0">
                <a:highlight>
                  <a:srgbClr val="FFFF00"/>
                </a:highlight>
              </a:rPr>
              <a:t>/kubenginx:1.0.0</a:t>
            </a:r>
          </a:p>
          <a:p>
            <a:r>
              <a:rPr lang="en-IN" dirty="0">
                <a:highlight>
                  <a:srgbClr val="FFFF00"/>
                </a:highlight>
              </a:rPr>
              <a:t>      ports:</a:t>
            </a:r>
          </a:p>
          <a:p>
            <a:r>
              <a:rPr lang="en-IN" dirty="0">
                <a:highlight>
                  <a:srgbClr val="FFFF00"/>
                </a:highlight>
              </a:rPr>
              <a:t>        - </a:t>
            </a:r>
            <a:r>
              <a:rPr lang="en-IN" dirty="0" err="1">
                <a:highlight>
                  <a:srgbClr val="FFFF00"/>
                </a:highlight>
              </a:rPr>
              <a:t>containerPort</a:t>
            </a:r>
            <a:r>
              <a:rPr lang="en-IN" dirty="0">
                <a:highlight>
                  <a:srgbClr val="FFFF00"/>
                </a:highlight>
              </a:rPr>
              <a:t>: 80</a:t>
            </a:r>
          </a:p>
          <a:p>
            <a:r>
              <a:rPr lang="en-IN" dirty="0">
                <a:highlight>
                  <a:srgbClr val="FFFF00"/>
                </a:highlight>
              </a:rPr>
              <a:t>          protocol: "TCP"</a:t>
            </a:r>
          </a:p>
          <a:p>
            <a:r>
              <a:rPr lang="en-IN" dirty="0">
                <a:highlight>
                  <a:srgbClr val="FFFF00"/>
                </a:highlight>
              </a:rPr>
              <a:t>        - </a:t>
            </a:r>
            <a:r>
              <a:rPr lang="en-IN" dirty="0" err="1">
                <a:highlight>
                  <a:srgbClr val="FFFF00"/>
                </a:highlight>
              </a:rPr>
              <a:t>containerPort</a:t>
            </a:r>
            <a:r>
              <a:rPr lang="en-IN" dirty="0">
                <a:highlight>
                  <a:srgbClr val="FFFF00"/>
                </a:highlight>
              </a:rPr>
              <a:t>: 81</a:t>
            </a:r>
          </a:p>
          <a:p>
            <a:r>
              <a:rPr lang="en-IN" dirty="0">
                <a:highlight>
                  <a:srgbClr val="FFFF00"/>
                </a:highlight>
              </a:rPr>
              <a:t>          protocol: "TCP"</a:t>
            </a:r>
          </a:p>
        </p:txBody>
      </p:sp>
    </p:spTree>
    <p:extLst>
      <p:ext uri="{BB962C8B-B14F-4D97-AF65-F5344CB8AC3E}">
        <p14:creationId xmlns:p14="http://schemas.microsoft.com/office/powerpoint/2010/main" val="291915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EA482D-3439-6F91-AFE5-F14E4B939A39}"/>
              </a:ext>
            </a:extLst>
          </p:cNvPr>
          <p:cNvPicPr>
            <a:picLocks noChangeAspect="1"/>
          </p:cNvPicPr>
          <p:nvPr/>
        </p:nvPicPr>
        <p:blipFill>
          <a:blip r:embed="rId2"/>
          <a:stretch>
            <a:fillRect/>
          </a:stretch>
        </p:blipFill>
        <p:spPr>
          <a:xfrm>
            <a:off x="837247" y="438150"/>
            <a:ext cx="10989516" cy="5779770"/>
          </a:xfrm>
          <a:prstGeom prst="rect">
            <a:avLst/>
          </a:prstGeom>
        </p:spPr>
      </p:pic>
    </p:spTree>
    <p:extLst>
      <p:ext uri="{BB962C8B-B14F-4D97-AF65-F5344CB8AC3E}">
        <p14:creationId xmlns:p14="http://schemas.microsoft.com/office/powerpoint/2010/main" val="1141952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DDFECE-59A2-5F0D-F1D8-83B38BF0188F}"/>
              </a:ext>
            </a:extLst>
          </p:cNvPr>
          <p:cNvSpPr txBox="1"/>
          <p:nvPr/>
        </p:nvSpPr>
        <p:spPr>
          <a:xfrm>
            <a:off x="713132" y="281398"/>
            <a:ext cx="3401668" cy="6555641"/>
          </a:xfrm>
          <a:prstGeom prst="rect">
            <a:avLst/>
          </a:prstGeom>
          <a:noFill/>
        </p:spPr>
        <p:txBody>
          <a:bodyPr wrap="square">
            <a:spAutoFit/>
          </a:bodyPr>
          <a:lstStyle/>
          <a:p>
            <a:r>
              <a:rPr lang="en-IN" sz="1400" b="1" dirty="0"/>
              <a:t># Simple Key value Pairs</a:t>
            </a:r>
          </a:p>
          <a:p>
            <a:r>
              <a:rPr lang="en-IN" sz="1400" dirty="0"/>
              <a:t>person: # Dictionary</a:t>
            </a:r>
          </a:p>
          <a:p>
            <a:r>
              <a:rPr lang="en-IN" sz="1400" dirty="0"/>
              <a:t>  name: </a:t>
            </a:r>
            <a:r>
              <a:rPr lang="en-IN" sz="1400" dirty="0" err="1"/>
              <a:t>kalyan</a:t>
            </a:r>
            <a:endParaRPr lang="en-IN" sz="1400" dirty="0"/>
          </a:p>
          <a:p>
            <a:r>
              <a:rPr lang="en-IN" sz="1400" dirty="0"/>
              <a:t>  age: 23</a:t>
            </a:r>
          </a:p>
          <a:p>
            <a:r>
              <a:rPr lang="en-IN" sz="1400" dirty="0"/>
              <a:t>  city: </a:t>
            </a:r>
            <a:r>
              <a:rPr lang="en-IN" sz="1400" dirty="0" err="1"/>
              <a:t>Hyderabd</a:t>
            </a:r>
            <a:endParaRPr lang="en-IN" sz="1400" dirty="0"/>
          </a:p>
          <a:p>
            <a:r>
              <a:rPr lang="en-IN" sz="1400" dirty="0"/>
              <a:t>  hobbies: # List</a:t>
            </a:r>
          </a:p>
          <a:p>
            <a:r>
              <a:rPr lang="en-IN" sz="1400" dirty="0"/>
              <a:t>    - cooking</a:t>
            </a:r>
          </a:p>
          <a:p>
            <a:r>
              <a:rPr lang="en-IN" sz="1400" dirty="0"/>
              <a:t>    - cycling</a:t>
            </a:r>
          </a:p>
          <a:p>
            <a:r>
              <a:rPr lang="en-IN" sz="1400" dirty="0"/>
              <a:t>  friends: # Multiple lists</a:t>
            </a:r>
          </a:p>
          <a:p>
            <a:r>
              <a:rPr lang="en-IN" sz="1400" dirty="0"/>
              <a:t>    - name: friend1</a:t>
            </a:r>
          </a:p>
          <a:p>
            <a:r>
              <a:rPr lang="en-IN" sz="1400" dirty="0"/>
              <a:t>      age: 23</a:t>
            </a:r>
          </a:p>
          <a:p>
            <a:r>
              <a:rPr lang="en-IN" sz="1400" dirty="0"/>
              <a:t>    - name: friend2</a:t>
            </a:r>
          </a:p>
          <a:p>
            <a:r>
              <a:rPr lang="en-IN" sz="1400" dirty="0"/>
              <a:t>      age: 22</a:t>
            </a:r>
          </a:p>
          <a:p>
            <a:r>
              <a:rPr lang="en-IN" sz="1400" dirty="0">
                <a:highlight>
                  <a:srgbClr val="FFFF00"/>
                </a:highlight>
              </a:rPr>
              <a:t>--- # YAML Document Separator</a:t>
            </a:r>
          </a:p>
          <a:p>
            <a:r>
              <a:rPr lang="en-IN" sz="1400" dirty="0" err="1"/>
              <a:t>apiVersion</a:t>
            </a:r>
            <a:r>
              <a:rPr lang="en-IN" sz="1400" dirty="0"/>
              <a:t>: v1 # String</a:t>
            </a:r>
          </a:p>
          <a:p>
            <a:r>
              <a:rPr lang="en-IN" sz="1400" dirty="0"/>
              <a:t>kind: Pod  # String</a:t>
            </a:r>
          </a:p>
          <a:p>
            <a:r>
              <a:rPr lang="en-IN" sz="1400" dirty="0"/>
              <a:t>metadata: # Dictionary</a:t>
            </a:r>
          </a:p>
          <a:p>
            <a:r>
              <a:rPr lang="en-IN" sz="1400" dirty="0"/>
              <a:t>  name: </a:t>
            </a:r>
            <a:r>
              <a:rPr lang="en-IN" sz="1400" dirty="0" err="1"/>
              <a:t>myapp</a:t>
            </a:r>
            <a:r>
              <a:rPr lang="en-IN" sz="1400" dirty="0"/>
              <a:t>-pod</a:t>
            </a:r>
          </a:p>
          <a:p>
            <a:r>
              <a:rPr lang="en-IN" sz="1400" dirty="0"/>
              <a:t>  labels: # Dictionary </a:t>
            </a:r>
          </a:p>
          <a:p>
            <a:r>
              <a:rPr lang="en-IN" sz="1400" dirty="0"/>
              <a:t>    app: </a:t>
            </a:r>
            <a:r>
              <a:rPr lang="en-IN" sz="1400" dirty="0" err="1"/>
              <a:t>myapp</a:t>
            </a:r>
            <a:r>
              <a:rPr lang="en-IN" sz="1400" dirty="0"/>
              <a:t>    </a:t>
            </a:r>
          </a:p>
          <a:p>
            <a:r>
              <a:rPr lang="en-IN" sz="1400" dirty="0"/>
              <a:t>    tier: frontend     </a:t>
            </a:r>
          </a:p>
          <a:p>
            <a:r>
              <a:rPr lang="en-IN" sz="1400" dirty="0"/>
              <a:t>spec:</a:t>
            </a:r>
          </a:p>
          <a:p>
            <a:r>
              <a:rPr lang="en-IN" sz="1400" dirty="0"/>
              <a:t>  containers: # List</a:t>
            </a:r>
          </a:p>
          <a:p>
            <a:r>
              <a:rPr lang="en-IN" sz="1400" dirty="0"/>
              <a:t>    - name: </a:t>
            </a:r>
            <a:r>
              <a:rPr lang="en-IN" sz="1400" dirty="0" err="1"/>
              <a:t>myapp</a:t>
            </a:r>
            <a:endParaRPr lang="en-IN" sz="1400" dirty="0"/>
          </a:p>
          <a:p>
            <a:r>
              <a:rPr lang="en-IN" sz="1400" dirty="0"/>
              <a:t>      image: </a:t>
            </a:r>
            <a:r>
              <a:rPr lang="en-IN" sz="1400" dirty="0" err="1"/>
              <a:t>stacksimplify</a:t>
            </a:r>
            <a:r>
              <a:rPr lang="en-IN" sz="1400" dirty="0"/>
              <a:t>/kubenginx:1.0.0</a:t>
            </a:r>
          </a:p>
          <a:p>
            <a:r>
              <a:rPr lang="en-IN" sz="1400" dirty="0"/>
              <a:t>      ports: # List</a:t>
            </a:r>
          </a:p>
          <a:p>
            <a:r>
              <a:rPr lang="en-IN" sz="1400" dirty="0"/>
              <a:t>        - </a:t>
            </a:r>
            <a:r>
              <a:rPr lang="en-IN" sz="1400" dirty="0" err="1"/>
              <a:t>containerPort</a:t>
            </a:r>
            <a:r>
              <a:rPr lang="en-IN" sz="1400" dirty="0"/>
              <a:t>: 80</a:t>
            </a:r>
          </a:p>
          <a:p>
            <a:r>
              <a:rPr lang="en-IN" sz="1400" dirty="0"/>
              <a:t>          protocol: "TCP"</a:t>
            </a:r>
          </a:p>
          <a:p>
            <a:r>
              <a:rPr lang="en-IN" sz="1400" dirty="0"/>
              <a:t>        - </a:t>
            </a:r>
            <a:r>
              <a:rPr lang="en-IN" sz="1400" dirty="0" err="1"/>
              <a:t>containerPort</a:t>
            </a:r>
            <a:r>
              <a:rPr lang="en-IN" sz="1400" dirty="0"/>
              <a:t>: 81</a:t>
            </a:r>
          </a:p>
          <a:p>
            <a:r>
              <a:rPr lang="en-IN" sz="1400" dirty="0"/>
              <a:t>          protocol: "TCP"</a:t>
            </a:r>
          </a:p>
        </p:txBody>
      </p:sp>
      <p:sp>
        <p:nvSpPr>
          <p:cNvPr id="5" name="TextBox 4">
            <a:extLst>
              <a:ext uri="{FF2B5EF4-FFF2-40B4-BE49-F238E27FC236}">
                <a16:creationId xmlns:a16="http://schemas.microsoft.com/office/drawing/2014/main" id="{47779D5E-A602-881B-881D-57C871964070}"/>
              </a:ext>
            </a:extLst>
          </p:cNvPr>
          <p:cNvSpPr txBox="1"/>
          <p:nvPr/>
        </p:nvSpPr>
        <p:spPr>
          <a:xfrm>
            <a:off x="5238337" y="1115202"/>
            <a:ext cx="5677729" cy="4893647"/>
          </a:xfrm>
          <a:prstGeom prst="rect">
            <a:avLst/>
          </a:prstGeom>
          <a:noFill/>
        </p:spPr>
        <p:txBody>
          <a:bodyPr wrap="square">
            <a:spAutoFit/>
          </a:bodyPr>
          <a:lstStyle/>
          <a:p>
            <a:r>
              <a:rPr lang="en-IN" sz="2400" b="1" dirty="0"/>
              <a:t>01-kube-base-definition.yml</a:t>
            </a:r>
          </a:p>
          <a:p>
            <a:r>
              <a:rPr lang="en-IN" dirty="0" err="1">
                <a:highlight>
                  <a:srgbClr val="FFFF00"/>
                </a:highlight>
              </a:rPr>
              <a:t>apiVersion</a:t>
            </a:r>
            <a:r>
              <a:rPr lang="en-IN" dirty="0">
                <a:highlight>
                  <a:srgbClr val="FFFF00"/>
                </a:highlight>
              </a:rPr>
              <a:t>: </a:t>
            </a:r>
          </a:p>
          <a:p>
            <a:r>
              <a:rPr lang="en-IN" dirty="0">
                <a:highlight>
                  <a:srgbClr val="FFFF00"/>
                </a:highlight>
              </a:rPr>
              <a:t>kind: </a:t>
            </a:r>
          </a:p>
          <a:p>
            <a:r>
              <a:rPr lang="en-IN" dirty="0">
                <a:highlight>
                  <a:srgbClr val="FFFF00"/>
                </a:highlight>
              </a:rPr>
              <a:t>metadata:</a:t>
            </a:r>
          </a:p>
          <a:p>
            <a:r>
              <a:rPr lang="en-IN" dirty="0">
                <a:highlight>
                  <a:srgbClr val="FFFF00"/>
                </a:highlight>
              </a:rPr>
              <a:t>  name:</a:t>
            </a:r>
          </a:p>
          <a:p>
            <a:r>
              <a:rPr lang="en-IN" dirty="0">
                <a:highlight>
                  <a:srgbClr val="FFFF00"/>
                </a:highlight>
              </a:rPr>
              <a:t>  labels:</a:t>
            </a:r>
          </a:p>
          <a:p>
            <a:r>
              <a:rPr lang="en-IN" dirty="0">
                <a:highlight>
                  <a:srgbClr val="FFFF00"/>
                </a:highlight>
              </a:rPr>
              <a:t>  namespace:</a:t>
            </a:r>
          </a:p>
          <a:p>
            <a:endParaRPr lang="en-IN" dirty="0">
              <a:highlight>
                <a:srgbClr val="FFFF00"/>
              </a:highlight>
            </a:endParaRPr>
          </a:p>
          <a:p>
            <a:r>
              <a:rPr lang="en-IN" dirty="0">
                <a:highlight>
                  <a:srgbClr val="FFFF00"/>
                </a:highlight>
              </a:rPr>
              <a:t>spec:</a:t>
            </a:r>
          </a:p>
          <a:p>
            <a:r>
              <a:rPr lang="en-IN" dirty="0"/>
              <a:t>    </a:t>
            </a:r>
          </a:p>
          <a:p>
            <a:r>
              <a:rPr lang="en-IN" dirty="0"/>
              <a:t># Types of Kubernetes Objects</a:t>
            </a:r>
          </a:p>
          <a:p>
            <a:r>
              <a:rPr lang="en-IN" dirty="0"/>
              <a:t># Pod, </a:t>
            </a:r>
            <a:r>
              <a:rPr lang="en-IN" dirty="0" err="1"/>
              <a:t>ReplicaSet</a:t>
            </a:r>
            <a:r>
              <a:rPr lang="en-IN" dirty="0"/>
              <a:t>, Deployment, Service and many more</a:t>
            </a:r>
          </a:p>
          <a:p>
            <a:endParaRPr lang="en-IN" dirty="0"/>
          </a:p>
          <a:p>
            <a:r>
              <a:rPr lang="en-IN" dirty="0"/>
              <a:t># </a:t>
            </a:r>
            <a:r>
              <a:rPr lang="en-IN" dirty="0" err="1"/>
              <a:t>apiVersion</a:t>
            </a:r>
            <a:r>
              <a:rPr lang="en-IN" dirty="0"/>
              <a:t>: version of k8s objects</a:t>
            </a:r>
          </a:p>
          <a:p>
            <a:r>
              <a:rPr lang="en-IN" dirty="0"/>
              <a:t># kind: k8s objects </a:t>
            </a:r>
          </a:p>
          <a:p>
            <a:r>
              <a:rPr lang="en-IN" dirty="0"/>
              <a:t># metadata: define name and labels for k8s objects</a:t>
            </a:r>
          </a:p>
          <a:p>
            <a:r>
              <a:rPr lang="en-IN" dirty="0"/>
              <a:t># spec: specification or real definition for k8s objects</a:t>
            </a:r>
          </a:p>
        </p:txBody>
      </p:sp>
    </p:spTree>
    <p:extLst>
      <p:ext uri="{BB962C8B-B14F-4D97-AF65-F5344CB8AC3E}">
        <p14:creationId xmlns:p14="http://schemas.microsoft.com/office/powerpoint/2010/main" val="331754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157898-9869-FD73-7977-E1F4988F36A8}"/>
              </a:ext>
            </a:extLst>
          </p:cNvPr>
          <p:cNvSpPr txBox="1"/>
          <p:nvPr/>
        </p:nvSpPr>
        <p:spPr>
          <a:xfrm>
            <a:off x="473767" y="255084"/>
            <a:ext cx="4097407" cy="3816429"/>
          </a:xfrm>
          <a:prstGeom prst="rect">
            <a:avLst/>
          </a:prstGeom>
          <a:noFill/>
        </p:spPr>
        <p:txBody>
          <a:bodyPr wrap="square">
            <a:spAutoFit/>
          </a:bodyPr>
          <a:lstStyle/>
          <a:p>
            <a:r>
              <a:rPr lang="en-IN" sz="3200" b="1" dirty="0">
                <a:solidFill>
                  <a:srgbClr val="FF0000"/>
                </a:solidFill>
              </a:rPr>
              <a:t>PODs with YAML</a:t>
            </a:r>
          </a:p>
          <a:p>
            <a:r>
              <a:rPr lang="en-IN" sz="2400" b="1" dirty="0"/>
              <a:t>Step-01: Kubernetes YAML Top level Objects</a:t>
            </a:r>
          </a:p>
          <a:p>
            <a:pPr marL="285750" indent="-285750">
              <a:buFont typeface="Arial" panose="020B0604020202020204" pitchFamily="34" charset="0"/>
              <a:buChar char="•"/>
            </a:pPr>
            <a:r>
              <a:rPr lang="en-IN" dirty="0"/>
              <a:t>Discuss about the k8s YAML top level objects</a:t>
            </a:r>
          </a:p>
          <a:p>
            <a:pPr marL="285750" indent="-285750">
              <a:buFont typeface="Arial" panose="020B0604020202020204" pitchFamily="34" charset="0"/>
              <a:buChar char="•"/>
            </a:pPr>
            <a:r>
              <a:rPr lang="en-IN" dirty="0"/>
              <a:t>01-kube-base-definition.yml</a:t>
            </a:r>
          </a:p>
          <a:p>
            <a:pPr marL="285750" indent="-285750">
              <a:buFont typeface="Arial" panose="020B0604020202020204" pitchFamily="34" charset="0"/>
              <a:buChar char="•"/>
            </a:pPr>
            <a:endParaRPr lang="en-IN" dirty="0"/>
          </a:p>
          <a:p>
            <a:r>
              <a:rPr lang="en-IN" dirty="0" err="1">
                <a:highlight>
                  <a:srgbClr val="FFFF00"/>
                </a:highlight>
              </a:rPr>
              <a:t>apiVersion</a:t>
            </a:r>
            <a:r>
              <a:rPr lang="en-IN" dirty="0">
                <a:highlight>
                  <a:srgbClr val="FFFF00"/>
                </a:highlight>
              </a:rPr>
              <a:t>:</a:t>
            </a:r>
          </a:p>
          <a:p>
            <a:r>
              <a:rPr lang="en-IN" dirty="0">
                <a:highlight>
                  <a:srgbClr val="FFFF00"/>
                </a:highlight>
              </a:rPr>
              <a:t>kind:</a:t>
            </a:r>
          </a:p>
          <a:p>
            <a:r>
              <a:rPr lang="en-IN" dirty="0">
                <a:highlight>
                  <a:srgbClr val="FFFF00"/>
                </a:highlight>
              </a:rPr>
              <a:t>metadata:</a:t>
            </a:r>
          </a:p>
          <a:p>
            <a:r>
              <a:rPr lang="en-IN" dirty="0">
                <a:highlight>
                  <a:srgbClr val="FFFF00"/>
                </a:highlight>
              </a:rPr>
              <a:t>  </a:t>
            </a:r>
          </a:p>
          <a:p>
            <a:r>
              <a:rPr lang="en-IN" dirty="0">
                <a:highlight>
                  <a:srgbClr val="FFFF00"/>
                </a:highlight>
              </a:rPr>
              <a:t>spec:</a:t>
            </a:r>
          </a:p>
        </p:txBody>
      </p:sp>
      <p:sp>
        <p:nvSpPr>
          <p:cNvPr id="5" name="TextBox 4">
            <a:extLst>
              <a:ext uri="{FF2B5EF4-FFF2-40B4-BE49-F238E27FC236}">
                <a16:creationId xmlns:a16="http://schemas.microsoft.com/office/drawing/2014/main" id="{D425EC7D-14CA-3831-B12E-2BFEBE3F51B2}"/>
              </a:ext>
            </a:extLst>
          </p:cNvPr>
          <p:cNvSpPr txBox="1"/>
          <p:nvPr/>
        </p:nvSpPr>
        <p:spPr>
          <a:xfrm>
            <a:off x="5202306" y="255084"/>
            <a:ext cx="6515927" cy="4339650"/>
          </a:xfrm>
          <a:prstGeom prst="rect">
            <a:avLst/>
          </a:prstGeom>
          <a:noFill/>
        </p:spPr>
        <p:txBody>
          <a:bodyPr wrap="square">
            <a:spAutoFit/>
          </a:bodyPr>
          <a:lstStyle/>
          <a:p>
            <a:r>
              <a:rPr lang="en-IN" sz="2400" b="1" dirty="0"/>
              <a:t>Step-02: Create Simple Pod Definition using YAML</a:t>
            </a:r>
          </a:p>
          <a:p>
            <a:pPr marL="285750" indent="-285750">
              <a:buFont typeface="Arial" panose="020B0604020202020204" pitchFamily="34" charset="0"/>
              <a:buChar char="•"/>
            </a:pPr>
            <a:r>
              <a:rPr lang="en-IN" dirty="0"/>
              <a:t>We are going to create a very basic pod definition</a:t>
            </a:r>
          </a:p>
          <a:p>
            <a:pPr marL="285750" indent="-285750">
              <a:buFont typeface="Arial" panose="020B0604020202020204" pitchFamily="34" charset="0"/>
              <a:buChar char="•"/>
            </a:pPr>
            <a:r>
              <a:rPr lang="en-IN" dirty="0"/>
              <a:t>02-pod-definition.yml</a:t>
            </a:r>
          </a:p>
          <a:p>
            <a:r>
              <a:rPr lang="en-IN" dirty="0" err="1">
                <a:highlight>
                  <a:srgbClr val="FFFF00"/>
                </a:highlight>
              </a:rPr>
              <a:t>apiVersion</a:t>
            </a:r>
            <a:r>
              <a:rPr lang="en-IN" dirty="0">
                <a:highlight>
                  <a:srgbClr val="FFFF00"/>
                </a:highlight>
              </a:rPr>
              <a:t>: v1 # String</a:t>
            </a:r>
          </a:p>
          <a:p>
            <a:r>
              <a:rPr lang="en-IN" dirty="0">
                <a:highlight>
                  <a:srgbClr val="FFFF00"/>
                </a:highlight>
              </a:rPr>
              <a:t>kind: Pod  # String</a:t>
            </a:r>
          </a:p>
          <a:p>
            <a:r>
              <a:rPr lang="en-IN" dirty="0">
                <a:highlight>
                  <a:srgbClr val="FFFF00"/>
                </a:highlight>
              </a:rPr>
              <a:t>metadata: # Dictionary</a:t>
            </a:r>
          </a:p>
          <a:p>
            <a:r>
              <a:rPr lang="en-IN" dirty="0">
                <a:highlight>
                  <a:srgbClr val="FFFF00"/>
                </a:highlight>
              </a:rPr>
              <a:t>  name: </a:t>
            </a:r>
            <a:r>
              <a:rPr lang="en-IN" dirty="0" err="1">
                <a:highlight>
                  <a:srgbClr val="FFFF00"/>
                </a:highlight>
              </a:rPr>
              <a:t>myapp</a:t>
            </a:r>
            <a:r>
              <a:rPr lang="en-IN" dirty="0">
                <a:highlight>
                  <a:srgbClr val="FFFF00"/>
                </a:highlight>
              </a:rPr>
              <a:t>-pod</a:t>
            </a:r>
          </a:p>
          <a:p>
            <a:r>
              <a:rPr lang="en-IN" dirty="0">
                <a:highlight>
                  <a:srgbClr val="FFFF00"/>
                </a:highlight>
              </a:rPr>
              <a:t>  labels: # Dictionary </a:t>
            </a:r>
          </a:p>
          <a:p>
            <a:r>
              <a:rPr lang="en-IN" dirty="0">
                <a:highlight>
                  <a:srgbClr val="FFFF00"/>
                </a:highlight>
              </a:rPr>
              <a:t>    </a:t>
            </a:r>
            <a:r>
              <a:rPr lang="en-IN" dirty="0">
                <a:solidFill>
                  <a:srgbClr val="FF0000"/>
                </a:solidFill>
                <a:highlight>
                  <a:srgbClr val="FFFF00"/>
                </a:highlight>
              </a:rPr>
              <a:t>app: </a:t>
            </a:r>
            <a:r>
              <a:rPr lang="en-IN" dirty="0" err="1">
                <a:solidFill>
                  <a:srgbClr val="FF0000"/>
                </a:solidFill>
                <a:highlight>
                  <a:srgbClr val="FFFF00"/>
                </a:highlight>
              </a:rPr>
              <a:t>myapp</a:t>
            </a:r>
            <a:r>
              <a:rPr lang="en-IN" dirty="0">
                <a:solidFill>
                  <a:srgbClr val="FF0000"/>
                </a:solidFill>
                <a:highlight>
                  <a:srgbClr val="FFFF00"/>
                </a:highlight>
              </a:rPr>
              <a:t>         </a:t>
            </a:r>
          </a:p>
          <a:p>
            <a:r>
              <a:rPr lang="en-IN" dirty="0">
                <a:highlight>
                  <a:srgbClr val="FFFF00"/>
                </a:highlight>
              </a:rPr>
              <a:t>spec:</a:t>
            </a:r>
          </a:p>
          <a:p>
            <a:r>
              <a:rPr lang="en-IN" dirty="0">
                <a:highlight>
                  <a:srgbClr val="FFFF00"/>
                </a:highlight>
              </a:rPr>
              <a:t>  containers: # List</a:t>
            </a:r>
          </a:p>
          <a:p>
            <a:r>
              <a:rPr lang="en-IN" dirty="0">
                <a:highlight>
                  <a:srgbClr val="FFFF00"/>
                </a:highlight>
              </a:rPr>
              <a:t>    - name: </a:t>
            </a:r>
            <a:r>
              <a:rPr lang="en-IN" dirty="0" err="1">
                <a:highlight>
                  <a:srgbClr val="FFFF00"/>
                </a:highlight>
              </a:rPr>
              <a:t>myapp</a:t>
            </a:r>
            <a:endParaRPr lang="en-IN" dirty="0">
              <a:highlight>
                <a:srgbClr val="FFFF00"/>
              </a:highlight>
            </a:endParaRPr>
          </a:p>
          <a:p>
            <a:r>
              <a:rPr lang="en-IN" dirty="0">
                <a:highlight>
                  <a:srgbClr val="FFFF00"/>
                </a:highlight>
              </a:rPr>
              <a:t>      image: </a:t>
            </a:r>
            <a:r>
              <a:rPr lang="en-IN" dirty="0" err="1">
                <a:highlight>
                  <a:srgbClr val="FFFF00"/>
                </a:highlight>
              </a:rPr>
              <a:t>stacksimplify</a:t>
            </a:r>
            <a:r>
              <a:rPr lang="en-IN" dirty="0">
                <a:highlight>
                  <a:srgbClr val="FFFF00"/>
                </a:highlight>
              </a:rPr>
              <a:t>/kubenginx:1.0.0</a:t>
            </a:r>
          </a:p>
          <a:p>
            <a:r>
              <a:rPr lang="en-IN" dirty="0">
                <a:highlight>
                  <a:srgbClr val="FFFF00"/>
                </a:highlight>
              </a:rPr>
              <a:t>      ports:</a:t>
            </a:r>
          </a:p>
          <a:p>
            <a:r>
              <a:rPr lang="en-IN" dirty="0">
                <a:highlight>
                  <a:srgbClr val="FFFF00"/>
                </a:highlight>
              </a:rPr>
              <a:t>        - </a:t>
            </a:r>
            <a:r>
              <a:rPr lang="en-IN" dirty="0" err="1">
                <a:highlight>
                  <a:srgbClr val="FFFF00"/>
                </a:highlight>
              </a:rPr>
              <a:t>containerPort</a:t>
            </a:r>
            <a:r>
              <a:rPr lang="en-IN" dirty="0">
                <a:highlight>
                  <a:srgbClr val="FFFF00"/>
                </a:highlight>
              </a:rPr>
              <a:t>: 80</a:t>
            </a:r>
          </a:p>
        </p:txBody>
      </p:sp>
      <p:sp>
        <p:nvSpPr>
          <p:cNvPr id="6" name="TextBox 5">
            <a:extLst>
              <a:ext uri="{FF2B5EF4-FFF2-40B4-BE49-F238E27FC236}">
                <a16:creationId xmlns:a16="http://schemas.microsoft.com/office/drawing/2014/main" id="{D980C453-AD25-27F9-D111-4BA4789A0741}"/>
              </a:ext>
            </a:extLst>
          </p:cNvPr>
          <p:cNvSpPr txBox="1"/>
          <p:nvPr/>
        </p:nvSpPr>
        <p:spPr>
          <a:xfrm>
            <a:off x="655567" y="4457343"/>
            <a:ext cx="4375703" cy="2400657"/>
          </a:xfrm>
          <a:prstGeom prst="rect">
            <a:avLst/>
          </a:prstGeom>
          <a:noFill/>
        </p:spPr>
        <p:txBody>
          <a:bodyPr wrap="square">
            <a:spAutoFit/>
          </a:bodyPr>
          <a:lstStyle/>
          <a:p>
            <a:r>
              <a:rPr lang="en-IN" sz="2400" b="1" dirty="0"/>
              <a:t>Create Pod</a:t>
            </a:r>
          </a:p>
          <a:p>
            <a:r>
              <a:rPr lang="en-IN" b="1" dirty="0"/>
              <a:t># Create Pod</a:t>
            </a:r>
          </a:p>
          <a:p>
            <a:pPr marL="285750" indent="-285750">
              <a:buFont typeface="Arial" panose="020B0604020202020204" pitchFamily="34" charset="0"/>
              <a:buChar char="•"/>
            </a:pPr>
            <a:r>
              <a:rPr lang="en-IN" dirty="0" err="1"/>
              <a:t>kubectl</a:t>
            </a:r>
            <a:r>
              <a:rPr lang="en-IN" dirty="0"/>
              <a:t> create -f 02-pod-definition.yml</a:t>
            </a:r>
          </a:p>
          <a:p>
            <a:r>
              <a:rPr lang="en-IN" dirty="0"/>
              <a:t>[or]</a:t>
            </a:r>
          </a:p>
          <a:p>
            <a:pPr marL="285750" indent="-285750">
              <a:buFont typeface="Arial" panose="020B0604020202020204" pitchFamily="34" charset="0"/>
              <a:buChar char="•"/>
            </a:pPr>
            <a:r>
              <a:rPr lang="en-IN" dirty="0" err="1"/>
              <a:t>kubectl</a:t>
            </a:r>
            <a:r>
              <a:rPr lang="en-IN" dirty="0"/>
              <a:t> apply -f 02-pod-definition.yml</a:t>
            </a:r>
          </a:p>
          <a:p>
            <a:endParaRPr lang="en-IN" dirty="0"/>
          </a:p>
          <a:p>
            <a:r>
              <a:rPr lang="en-US" b="1" dirty="0"/>
              <a:t># List Pods</a:t>
            </a:r>
          </a:p>
          <a:p>
            <a:pPr marL="285750" indent="-285750">
              <a:buFont typeface="Arial" panose="020B0604020202020204" pitchFamily="34" charset="0"/>
              <a:buChar char="•"/>
            </a:pPr>
            <a:r>
              <a:rPr lang="en-US" dirty="0" err="1"/>
              <a:t>kubectl</a:t>
            </a:r>
            <a:r>
              <a:rPr lang="en-US" dirty="0"/>
              <a:t> get pods</a:t>
            </a:r>
            <a:endParaRPr lang="en-IN" dirty="0"/>
          </a:p>
        </p:txBody>
      </p:sp>
    </p:spTree>
    <p:extLst>
      <p:ext uri="{BB962C8B-B14F-4D97-AF65-F5344CB8AC3E}">
        <p14:creationId xmlns:p14="http://schemas.microsoft.com/office/powerpoint/2010/main" val="3322799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B9A0BB-0777-6BB1-4B6F-4E0BEB9A2564}"/>
              </a:ext>
            </a:extLst>
          </p:cNvPr>
          <p:cNvSpPr txBox="1"/>
          <p:nvPr/>
        </p:nvSpPr>
        <p:spPr>
          <a:xfrm>
            <a:off x="375202" y="521447"/>
            <a:ext cx="6097656" cy="4893647"/>
          </a:xfrm>
          <a:prstGeom prst="rect">
            <a:avLst/>
          </a:prstGeom>
          <a:noFill/>
        </p:spPr>
        <p:txBody>
          <a:bodyPr wrap="square">
            <a:spAutoFit/>
          </a:bodyPr>
          <a:lstStyle/>
          <a:p>
            <a:r>
              <a:rPr lang="en-IN" sz="2400" b="1" dirty="0"/>
              <a:t>Step-03: Create a </a:t>
            </a:r>
            <a:r>
              <a:rPr lang="en-IN" sz="2400" b="1" dirty="0" err="1"/>
              <a:t>LoadBalancer</a:t>
            </a:r>
            <a:r>
              <a:rPr lang="en-IN" sz="2400" b="1" dirty="0"/>
              <a:t> Service</a:t>
            </a:r>
          </a:p>
          <a:p>
            <a:pPr marL="285750" indent="-285750">
              <a:buFont typeface="Arial" panose="020B0604020202020204" pitchFamily="34" charset="0"/>
              <a:buChar char="•"/>
            </a:pPr>
            <a:r>
              <a:rPr lang="en-IN" b="1" dirty="0"/>
              <a:t>03-pod-LoadBalancer-service.yml</a:t>
            </a:r>
          </a:p>
          <a:p>
            <a:r>
              <a:rPr lang="en-IN" dirty="0" err="1">
                <a:highlight>
                  <a:srgbClr val="FFFF00"/>
                </a:highlight>
              </a:rPr>
              <a:t>apiVersion</a:t>
            </a:r>
            <a:r>
              <a:rPr lang="en-IN" dirty="0">
                <a:highlight>
                  <a:srgbClr val="FFFF00"/>
                </a:highlight>
              </a:rPr>
              <a:t>: v1</a:t>
            </a:r>
          </a:p>
          <a:p>
            <a:r>
              <a:rPr lang="en-IN" dirty="0">
                <a:highlight>
                  <a:srgbClr val="FFFF00"/>
                </a:highlight>
              </a:rPr>
              <a:t>kind: Service</a:t>
            </a:r>
          </a:p>
          <a:p>
            <a:r>
              <a:rPr lang="en-IN" dirty="0">
                <a:highlight>
                  <a:srgbClr val="FFFF00"/>
                </a:highlight>
              </a:rPr>
              <a:t>metadata:</a:t>
            </a:r>
          </a:p>
          <a:p>
            <a:r>
              <a:rPr lang="en-IN" dirty="0">
                <a:highlight>
                  <a:srgbClr val="FFFF00"/>
                </a:highlight>
              </a:rPr>
              <a:t>  name: </a:t>
            </a:r>
            <a:r>
              <a:rPr lang="en-IN" dirty="0" err="1">
                <a:highlight>
                  <a:srgbClr val="FFFF00"/>
                </a:highlight>
              </a:rPr>
              <a:t>myapp</a:t>
            </a:r>
            <a:r>
              <a:rPr lang="en-IN" dirty="0">
                <a:highlight>
                  <a:srgbClr val="FFFF00"/>
                </a:highlight>
              </a:rPr>
              <a:t>-pod-</a:t>
            </a:r>
            <a:r>
              <a:rPr lang="en-IN" dirty="0" err="1">
                <a:highlight>
                  <a:srgbClr val="FFFF00"/>
                </a:highlight>
              </a:rPr>
              <a:t>loadbalancer</a:t>
            </a:r>
            <a:r>
              <a:rPr lang="en-IN" dirty="0">
                <a:highlight>
                  <a:srgbClr val="FFFF00"/>
                </a:highlight>
              </a:rPr>
              <a:t>-service  # Name of the Service</a:t>
            </a:r>
          </a:p>
          <a:p>
            <a:r>
              <a:rPr lang="en-IN" dirty="0">
                <a:highlight>
                  <a:srgbClr val="FFFF00"/>
                </a:highlight>
              </a:rPr>
              <a:t>spec:</a:t>
            </a:r>
          </a:p>
          <a:p>
            <a:r>
              <a:rPr lang="en-IN" dirty="0">
                <a:highlight>
                  <a:srgbClr val="FFFF00"/>
                </a:highlight>
              </a:rPr>
              <a:t>  type: </a:t>
            </a:r>
            <a:r>
              <a:rPr lang="en-IN" dirty="0" err="1">
                <a:highlight>
                  <a:srgbClr val="FFFF00"/>
                </a:highlight>
              </a:rPr>
              <a:t>LoadBalancer</a:t>
            </a:r>
            <a:r>
              <a:rPr lang="en-IN" dirty="0">
                <a:highlight>
                  <a:srgbClr val="FFFF00"/>
                </a:highlight>
              </a:rPr>
              <a:t>     # </a:t>
            </a:r>
            <a:r>
              <a:rPr lang="en-IN" dirty="0" err="1">
                <a:highlight>
                  <a:srgbClr val="FFFF00"/>
                </a:highlight>
              </a:rPr>
              <a:t>ClusterIp</a:t>
            </a:r>
            <a:r>
              <a:rPr lang="en-IN" dirty="0">
                <a:highlight>
                  <a:srgbClr val="FFFF00"/>
                </a:highlight>
              </a:rPr>
              <a:t>, # </a:t>
            </a:r>
            <a:r>
              <a:rPr lang="en-IN" dirty="0" err="1">
                <a:highlight>
                  <a:srgbClr val="FFFF00"/>
                </a:highlight>
              </a:rPr>
              <a:t>NodePort</a:t>
            </a:r>
            <a:endParaRPr lang="en-IN" dirty="0">
              <a:highlight>
                <a:srgbClr val="FFFF00"/>
              </a:highlight>
            </a:endParaRPr>
          </a:p>
          <a:p>
            <a:r>
              <a:rPr lang="en-IN" dirty="0">
                <a:highlight>
                  <a:srgbClr val="FFFF00"/>
                </a:highlight>
              </a:rPr>
              <a:t>  selector:</a:t>
            </a:r>
          </a:p>
          <a:p>
            <a:r>
              <a:rPr lang="en-IN" dirty="0">
                <a:highlight>
                  <a:srgbClr val="FFFF00"/>
                </a:highlight>
              </a:rPr>
              <a:t>  # </a:t>
            </a:r>
            <a:r>
              <a:rPr lang="en-IN" dirty="0" err="1">
                <a:highlight>
                  <a:srgbClr val="FFFF00"/>
                </a:highlight>
              </a:rPr>
              <a:t>Loadbalance</a:t>
            </a:r>
            <a:r>
              <a:rPr lang="en-IN" dirty="0">
                <a:highlight>
                  <a:srgbClr val="FFFF00"/>
                </a:highlight>
              </a:rPr>
              <a:t> traffic across Pods matching this label selector</a:t>
            </a:r>
          </a:p>
          <a:p>
            <a:r>
              <a:rPr lang="en-IN" dirty="0">
                <a:highlight>
                  <a:srgbClr val="FFFF00"/>
                </a:highlight>
              </a:rPr>
              <a:t>    </a:t>
            </a:r>
            <a:r>
              <a:rPr lang="en-IN" dirty="0">
                <a:solidFill>
                  <a:srgbClr val="FF0000"/>
                </a:solidFill>
                <a:highlight>
                  <a:srgbClr val="FFFF00"/>
                </a:highlight>
              </a:rPr>
              <a:t>app: </a:t>
            </a:r>
            <a:r>
              <a:rPr lang="en-IN" dirty="0" err="1">
                <a:solidFill>
                  <a:srgbClr val="FF0000"/>
                </a:solidFill>
                <a:highlight>
                  <a:srgbClr val="FFFF00"/>
                </a:highlight>
              </a:rPr>
              <a:t>myapp</a:t>
            </a:r>
            <a:endParaRPr lang="en-IN" dirty="0">
              <a:solidFill>
                <a:srgbClr val="FF0000"/>
              </a:solidFill>
              <a:highlight>
                <a:srgbClr val="FFFF00"/>
              </a:highlight>
            </a:endParaRPr>
          </a:p>
          <a:p>
            <a:r>
              <a:rPr lang="en-IN" dirty="0">
                <a:highlight>
                  <a:srgbClr val="FFFF00"/>
                </a:highlight>
              </a:rPr>
              <a:t>  # Accept traffic sent to port 80    </a:t>
            </a:r>
          </a:p>
          <a:p>
            <a:r>
              <a:rPr lang="en-IN" dirty="0">
                <a:highlight>
                  <a:srgbClr val="FFFF00"/>
                </a:highlight>
              </a:rPr>
              <a:t>  ports: </a:t>
            </a:r>
          </a:p>
          <a:p>
            <a:r>
              <a:rPr lang="en-IN" dirty="0">
                <a:highlight>
                  <a:srgbClr val="FFFF00"/>
                </a:highlight>
              </a:rPr>
              <a:t>    - name: http</a:t>
            </a:r>
          </a:p>
          <a:p>
            <a:r>
              <a:rPr lang="en-IN" dirty="0">
                <a:highlight>
                  <a:srgbClr val="FFFF00"/>
                </a:highlight>
              </a:rPr>
              <a:t>      port: 80    # Service Port</a:t>
            </a:r>
          </a:p>
          <a:p>
            <a:r>
              <a:rPr lang="en-IN" dirty="0">
                <a:highlight>
                  <a:srgbClr val="FFFF00"/>
                </a:highlight>
              </a:rPr>
              <a:t>      </a:t>
            </a:r>
            <a:r>
              <a:rPr lang="en-IN" dirty="0" err="1">
                <a:highlight>
                  <a:srgbClr val="FFFF00"/>
                </a:highlight>
              </a:rPr>
              <a:t>targetPort</a:t>
            </a:r>
            <a:r>
              <a:rPr lang="en-IN" dirty="0">
                <a:highlight>
                  <a:srgbClr val="FFFF00"/>
                </a:highlight>
              </a:rPr>
              <a:t>: 80 # Container Port</a:t>
            </a:r>
          </a:p>
        </p:txBody>
      </p:sp>
      <p:sp>
        <p:nvSpPr>
          <p:cNvPr id="7" name="TextBox 6">
            <a:extLst>
              <a:ext uri="{FF2B5EF4-FFF2-40B4-BE49-F238E27FC236}">
                <a16:creationId xmlns:a16="http://schemas.microsoft.com/office/drawing/2014/main" id="{9287E6F8-A2B5-3570-D9E0-C9DA96E8564C}"/>
              </a:ext>
            </a:extLst>
          </p:cNvPr>
          <p:cNvSpPr txBox="1"/>
          <p:nvPr/>
        </p:nvSpPr>
        <p:spPr>
          <a:xfrm>
            <a:off x="6842263" y="1445352"/>
            <a:ext cx="5054877" cy="2677656"/>
          </a:xfrm>
          <a:prstGeom prst="rect">
            <a:avLst/>
          </a:prstGeom>
          <a:noFill/>
        </p:spPr>
        <p:txBody>
          <a:bodyPr wrap="square">
            <a:spAutoFit/>
          </a:bodyPr>
          <a:lstStyle/>
          <a:p>
            <a:r>
              <a:rPr lang="en-IN" sz="2400" b="1" dirty="0"/>
              <a:t>Create </a:t>
            </a:r>
            <a:r>
              <a:rPr lang="en-IN" sz="2400" b="1" dirty="0" err="1"/>
              <a:t>LoadBalancer</a:t>
            </a:r>
            <a:r>
              <a:rPr lang="en-IN" sz="2400" b="1" dirty="0"/>
              <a:t> Service for Pod</a:t>
            </a:r>
          </a:p>
          <a:p>
            <a:r>
              <a:rPr lang="en-IN" b="1" dirty="0"/>
              <a:t># Create Service</a:t>
            </a:r>
          </a:p>
          <a:p>
            <a:pPr marL="285750" indent="-285750">
              <a:buFont typeface="Arial" panose="020B0604020202020204" pitchFamily="34" charset="0"/>
              <a:buChar char="•"/>
            </a:pPr>
            <a:r>
              <a:rPr lang="en-IN" dirty="0" err="1"/>
              <a:t>kubectl</a:t>
            </a:r>
            <a:r>
              <a:rPr lang="en-IN" dirty="0"/>
              <a:t> apply -f 03-pod-LoadBalancer-service.yml</a:t>
            </a:r>
          </a:p>
          <a:p>
            <a:endParaRPr lang="en-IN" dirty="0"/>
          </a:p>
          <a:p>
            <a:r>
              <a:rPr lang="en-IN" b="1" dirty="0"/>
              <a:t># List Service</a:t>
            </a:r>
          </a:p>
          <a:p>
            <a:pPr marL="285750" indent="-285750">
              <a:buFont typeface="Arial" panose="020B0604020202020204" pitchFamily="34" charset="0"/>
              <a:buChar char="•"/>
            </a:pPr>
            <a:r>
              <a:rPr lang="en-IN" dirty="0" err="1"/>
              <a:t>kubectl</a:t>
            </a:r>
            <a:r>
              <a:rPr lang="en-IN" dirty="0"/>
              <a:t> get svc</a:t>
            </a:r>
          </a:p>
          <a:p>
            <a:endParaRPr lang="en-IN" dirty="0"/>
          </a:p>
          <a:p>
            <a:r>
              <a:rPr lang="en-IN" b="1" dirty="0"/>
              <a:t># Access Application</a:t>
            </a:r>
          </a:p>
          <a:p>
            <a:pPr marL="285750" indent="-285750">
              <a:buFont typeface="Arial" panose="020B0604020202020204" pitchFamily="34" charset="0"/>
              <a:buChar char="•"/>
            </a:pPr>
            <a:r>
              <a:rPr lang="en-IN" dirty="0"/>
              <a:t>http://&lt;Load-Balancer-Service-IP&gt;</a:t>
            </a:r>
          </a:p>
        </p:txBody>
      </p:sp>
      <p:sp>
        <p:nvSpPr>
          <p:cNvPr id="8" name="TextBox 7">
            <a:extLst>
              <a:ext uri="{FF2B5EF4-FFF2-40B4-BE49-F238E27FC236}">
                <a16:creationId xmlns:a16="http://schemas.microsoft.com/office/drawing/2014/main" id="{84A598C6-2FF6-D50C-76F4-C09774C26C34}"/>
              </a:ext>
            </a:extLst>
          </p:cNvPr>
          <p:cNvSpPr txBox="1"/>
          <p:nvPr/>
        </p:nvSpPr>
        <p:spPr>
          <a:xfrm>
            <a:off x="168965" y="5536096"/>
            <a:ext cx="11907078" cy="923330"/>
          </a:xfrm>
          <a:prstGeom prst="rect">
            <a:avLst/>
          </a:prstGeom>
          <a:noFill/>
        </p:spPr>
        <p:txBody>
          <a:bodyPr wrap="square" rtlCol="0">
            <a:spAutoFit/>
          </a:bodyPr>
          <a:lstStyle/>
          <a:p>
            <a:r>
              <a:rPr lang="en-IN" b="1" dirty="0"/>
              <a:t>Note: </a:t>
            </a:r>
            <a:r>
              <a:rPr lang="en-IN" dirty="0"/>
              <a:t>Pods can be selected by using the label define inside the selectors of service manifest. Selector is nothing but to which pod </a:t>
            </a:r>
            <a:r>
              <a:rPr lang="en-IN" b="1" dirty="0"/>
              <a:t> </a:t>
            </a:r>
            <a:r>
              <a:rPr lang="en-IN" dirty="0"/>
              <a:t>you want to send the incoming traffic to respective service.  The selector label name should match which pod label or </a:t>
            </a:r>
            <a:r>
              <a:rPr lang="en-IN" dirty="0" err="1"/>
              <a:t>deplotment</a:t>
            </a:r>
            <a:r>
              <a:rPr lang="en-IN" dirty="0"/>
              <a:t> label.</a:t>
            </a:r>
          </a:p>
        </p:txBody>
      </p:sp>
    </p:spTree>
    <p:extLst>
      <p:ext uri="{BB962C8B-B14F-4D97-AF65-F5344CB8AC3E}">
        <p14:creationId xmlns:p14="http://schemas.microsoft.com/office/powerpoint/2010/main" val="3710929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C2A633-4849-BBEE-4112-8D64F81C9CBD}"/>
              </a:ext>
            </a:extLst>
          </p:cNvPr>
          <p:cNvSpPr txBox="1"/>
          <p:nvPr/>
        </p:nvSpPr>
        <p:spPr>
          <a:xfrm>
            <a:off x="484532" y="335845"/>
            <a:ext cx="9265756" cy="6401753"/>
          </a:xfrm>
          <a:prstGeom prst="rect">
            <a:avLst/>
          </a:prstGeom>
          <a:noFill/>
        </p:spPr>
        <p:txBody>
          <a:bodyPr wrap="square">
            <a:spAutoFit/>
          </a:bodyPr>
          <a:lstStyle/>
          <a:p>
            <a:r>
              <a:rPr lang="en-IN" sz="3200" b="1" dirty="0" err="1">
                <a:solidFill>
                  <a:srgbClr val="FF0000"/>
                </a:solidFill>
              </a:rPr>
              <a:t>ReplicaSets</a:t>
            </a:r>
            <a:r>
              <a:rPr lang="en-IN" sz="3200" b="1" dirty="0">
                <a:solidFill>
                  <a:srgbClr val="FF0000"/>
                </a:solidFill>
              </a:rPr>
              <a:t> with YAML</a:t>
            </a:r>
          </a:p>
          <a:p>
            <a:r>
              <a:rPr lang="en-IN" b="1" dirty="0" err="1"/>
              <a:t>replicaset-definition.yml</a:t>
            </a:r>
            <a:endParaRPr lang="en-IN" b="1" dirty="0"/>
          </a:p>
          <a:p>
            <a:r>
              <a:rPr lang="en-IN" dirty="0" err="1">
                <a:highlight>
                  <a:srgbClr val="FFFF00"/>
                </a:highlight>
              </a:rPr>
              <a:t>apiVersion</a:t>
            </a:r>
            <a:r>
              <a:rPr lang="en-IN" dirty="0">
                <a:highlight>
                  <a:srgbClr val="FFFF00"/>
                </a:highlight>
              </a:rPr>
              <a:t>: apps/v1</a:t>
            </a:r>
          </a:p>
          <a:p>
            <a:r>
              <a:rPr lang="en-IN" dirty="0">
                <a:highlight>
                  <a:srgbClr val="FFFF00"/>
                </a:highlight>
              </a:rPr>
              <a:t>kind: </a:t>
            </a:r>
            <a:r>
              <a:rPr lang="en-IN" dirty="0" err="1">
                <a:highlight>
                  <a:srgbClr val="FFFF00"/>
                </a:highlight>
              </a:rPr>
              <a:t>ReplicaSet</a:t>
            </a:r>
            <a:endParaRPr lang="en-IN" dirty="0">
              <a:highlight>
                <a:srgbClr val="FFFF00"/>
              </a:highlight>
            </a:endParaRPr>
          </a:p>
          <a:p>
            <a:r>
              <a:rPr lang="en-IN" dirty="0">
                <a:highlight>
                  <a:srgbClr val="FFFF00"/>
                </a:highlight>
              </a:rPr>
              <a:t>metadata:</a:t>
            </a:r>
          </a:p>
          <a:p>
            <a:r>
              <a:rPr lang="en-IN" dirty="0">
                <a:highlight>
                  <a:srgbClr val="FFFF00"/>
                </a:highlight>
              </a:rPr>
              <a:t>  name: myapp2-rs </a:t>
            </a:r>
            <a:r>
              <a:rPr lang="en-IN" dirty="0"/>
              <a:t>   # (name of the </a:t>
            </a:r>
            <a:r>
              <a:rPr lang="en-IN" dirty="0" err="1"/>
              <a:t>Replicaset</a:t>
            </a:r>
            <a:r>
              <a:rPr lang="en-IN" dirty="0"/>
              <a:t>)</a:t>
            </a:r>
          </a:p>
          <a:p>
            <a:r>
              <a:rPr lang="en-IN" dirty="0">
                <a:highlight>
                  <a:srgbClr val="FFFF00"/>
                </a:highlight>
              </a:rPr>
              <a:t>spec:</a:t>
            </a:r>
          </a:p>
          <a:p>
            <a:r>
              <a:rPr lang="en-IN" dirty="0">
                <a:highlight>
                  <a:srgbClr val="FFFF00"/>
                </a:highlight>
              </a:rPr>
              <a:t>  replicas: 3 # 3 Pods should exist at all times.</a:t>
            </a:r>
          </a:p>
          <a:p>
            <a:r>
              <a:rPr lang="en-IN" dirty="0">
                <a:highlight>
                  <a:srgbClr val="FFFF00"/>
                </a:highlight>
              </a:rPr>
              <a:t>  selector:  # Pods label should be defined in </a:t>
            </a:r>
            <a:r>
              <a:rPr lang="en-IN" dirty="0" err="1">
                <a:highlight>
                  <a:srgbClr val="FFFF00"/>
                </a:highlight>
              </a:rPr>
              <a:t>ReplicaSet</a:t>
            </a:r>
            <a:r>
              <a:rPr lang="en-IN" dirty="0">
                <a:highlight>
                  <a:srgbClr val="FFFF00"/>
                </a:highlight>
              </a:rPr>
              <a:t> label selector</a:t>
            </a:r>
          </a:p>
          <a:p>
            <a:r>
              <a:rPr lang="en-IN" dirty="0">
                <a:highlight>
                  <a:srgbClr val="FFFF00"/>
                </a:highlight>
              </a:rPr>
              <a:t>    </a:t>
            </a:r>
            <a:r>
              <a:rPr lang="en-IN" dirty="0" err="1">
                <a:highlight>
                  <a:srgbClr val="FFFF00"/>
                </a:highlight>
              </a:rPr>
              <a:t>matchLabels</a:t>
            </a:r>
            <a:r>
              <a:rPr lang="en-IN" dirty="0">
                <a:highlight>
                  <a:srgbClr val="FFFF00"/>
                </a:highlight>
              </a:rPr>
              <a:t>:</a:t>
            </a:r>
          </a:p>
          <a:p>
            <a:r>
              <a:rPr lang="en-IN" dirty="0">
                <a:highlight>
                  <a:srgbClr val="FFFF00"/>
                </a:highlight>
              </a:rPr>
              <a:t>      app: </a:t>
            </a:r>
            <a:r>
              <a:rPr lang="en-IN" dirty="0">
                <a:solidFill>
                  <a:srgbClr val="FF0000"/>
                </a:solidFill>
                <a:highlight>
                  <a:srgbClr val="FFFF00"/>
                </a:highlight>
              </a:rPr>
              <a:t>myapp2</a:t>
            </a:r>
          </a:p>
          <a:p>
            <a:r>
              <a:rPr lang="en-IN" dirty="0">
                <a:highlight>
                  <a:srgbClr val="FFFF00"/>
                </a:highlight>
              </a:rPr>
              <a:t>  template:</a:t>
            </a:r>
          </a:p>
          <a:p>
            <a:r>
              <a:rPr lang="en-IN" dirty="0">
                <a:highlight>
                  <a:srgbClr val="FFFF00"/>
                </a:highlight>
              </a:rPr>
              <a:t>    metadata:</a:t>
            </a:r>
          </a:p>
          <a:p>
            <a:r>
              <a:rPr lang="en-IN" dirty="0">
                <a:highlight>
                  <a:srgbClr val="FFFF00"/>
                </a:highlight>
              </a:rPr>
              <a:t>      name: myapp2-pod</a:t>
            </a:r>
            <a:r>
              <a:rPr lang="en-IN" dirty="0"/>
              <a:t>   #(name of the pod)</a:t>
            </a:r>
          </a:p>
          <a:p>
            <a:r>
              <a:rPr lang="en-IN" dirty="0">
                <a:highlight>
                  <a:srgbClr val="FFFF00"/>
                </a:highlight>
              </a:rPr>
              <a:t>      labels:</a:t>
            </a:r>
          </a:p>
          <a:p>
            <a:r>
              <a:rPr lang="en-IN" dirty="0">
                <a:highlight>
                  <a:srgbClr val="FFFF00"/>
                </a:highlight>
              </a:rPr>
              <a:t>        app: </a:t>
            </a:r>
            <a:r>
              <a:rPr lang="en-IN" dirty="0">
                <a:solidFill>
                  <a:srgbClr val="FF0000"/>
                </a:solidFill>
                <a:highlight>
                  <a:srgbClr val="FFFF00"/>
                </a:highlight>
              </a:rPr>
              <a:t>myapp2</a:t>
            </a:r>
            <a:r>
              <a:rPr lang="en-IN" dirty="0">
                <a:highlight>
                  <a:srgbClr val="FFFF00"/>
                </a:highlight>
              </a:rPr>
              <a:t> # </a:t>
            </a:r>
            <a:r>
              <a:rPr lang="en-IN" dirty="0" err="1">
                <a:highlight>
                  <a:srgbClr val="FFFF00"/>
                </a:highlight>
              </a:rPr>
              <a:t>Atleast</a:t>
            </a:r>
            <a:r>
              <a:rPr lang="en-IN" dirty="0">
                <a:highlight>
                  <a:srgbClr val="FFFF00"/>
                </a:highlight>
              </a:rPr>
              <a:t> 1 Pod label should match with </a:t>
            </a:r>
            <a:r>
              <a:rPr lang="en-IN" dirty="0" err="1">
                <a:highlight>
                  <a:srgbClr val="FFFF00"/>
                </a:highlight>
              </a:rPr>
              <a:t>ReplicaSet</a:t>
            </a:r>
            <a:r>
              <a:rPr lang="en-IN" dirty="0">
                <a:highlight>
                  <a:srgbClr val="FFFF00"/>
                </a:highlight>
              </a:rPr>
              <a:t> Label Selector</a:t>
            </a:r>
          </a:p>
          <a:p>
            <a:r>
              <a:rPr lang="en-IN" dirty="0">
                <a:highlight>
                  <a:srgbClr val="FFFF00"/>
                </a:highlight>
              </a:rPr>
              <a:t>    spec:</a:t>
            </a:r>
          </a:p>
          <a:p>
            <a:r>
              <a:rPr lang="en-IN" dirty="0">
                <a:highlight>
                  <a:srgbClr val="FFFF00"/>
                </a:highlight>
              </a:rPr>
              <a:t>      containers:</a:t>
            </a:r>
          </a:p>
          <a:p>
            <a:r>
              <a:rPr lang="en-IN" dirty="0">
                <a:highlight>
                  <a:srgbClr val="FFFF00"/>
                </a:highlight>
              </a:rPr>
              <a:t>      - name: myapp2</a:t>
            </a:r>
          </a:p>
          <a:p>
            <a:r>
              <a:rPr lang="en-IN" dirty="0">
                <a:highlight>
                  <a:srgbClr val="FFFF00"/>
                </a:highlight>
              </a:rPr>
              <a:t>        image: </a:t>
            </a:r>
            <a:r>
              <a:rPr lang="en-IN" dirty="0" err="1">
                <a:highlight>
                  <a:srgbClr val="FFFF00"/>
                </a:highlight>
              </a:rPr>
              <a:t>stacksimplify</a:t>
            </a:r>
            <a:r>
              <a:rPr lang="en-IN" dirty="0">
                <a:highlight>
                  <a:srgbClr val="FFFF00"/>
                </a:highlight>
              </a:rPr>
              <a:t>/kubenginx:2.0.0</a:t>
            </a:r>
          </a:p>
          <a:p>
            <a:r>
              <a:rPr lang="en-IN" dirty="0">
                <a:highlight>
                  <a:srgbClr val="FFFF00"/>
                </a:highlight>
              </a:rPr>
              <a:t>        ports:</a:t>
            </a:r>
          </a:p>
          <a:p>
            <a:r>
              <a:rPr lang="en-IN" dirty="0">
                <a:highlight>
                  <a:srgbClr val="FFFF00"/>
                </a:highlight>
              </a:rPr>
              <a:t>          - </a:t>
            </a:r>
            <a:r>
              <a:rPr lang="en-IN" dirty="0" err="1">
                <a:highlight>
                  <a:srgbClr val="FFFF00"/>
                </a:highlight>
              </a:rPr>
              <a:t>containerPort</a:t>
            </a:r>
            <a:r>
              <a:rPr lang="en-IN" dirty="0">
                <a:highlight>
                  <a:srgbClr val="FFFF00"/>
                </a:highlight>
              </a:rPr>
              <a:t>: 80</a:t>
            </a:r>
          </a:p>
        </p:txBody>
      </p:sp>
    </p:spTree>
    <p:extLst>
      <p:ext uri="{BB962C8B-B14F-4D97-AF65-F5344CB8AC3E}">
        <p14:creationId xmlns:p14="http://schemas.microsoft.com/office/powerpoint/2010/main" val="3687367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81F649-CAA0-94D8-5CDB-996AAF02E0EF}"/>
              </a:ext>
            </a:extLst>
          </p:cNvPr>
          <p:cNvSpPr txBox="1"/>
          <p:nvPr/>
        </p:nvSpPr>
        <p:spPr>
          <a:xfrm>
            <a:off x="1061002" y="608954"/>
            <a:ext cx="6870424" cy="4616648"/>
          </a:xfrm>
          <a:prstGeom prst="rect">
            <a:avLst/>
          </a:prstGeom>
          <a:noFill/>
        </p:spPr>
        <p:txBody>
          <a:bodyPr wrap="square">
            <a:spAutoFit/>
          </a:bodyPr>
          <a:lstStyle/>
          <a:p>
            <a:r>
              <a:rPr lang="en-IN" sz="2400" b="1" dirty="0"/>
              <a:t>Step-02: Create </a:t>
            </a:r>
            <a:r>
              <a:rPr lang="en-IN" sz="2400" b="1" dirty="0" err="1"/>
              <a:t>ReplicaSet</a:t>
            </a:r>
            <a:endParaRPr lang="en-IN" sz="2400" b="1" dirty="0"/>
          </a:p>
          <a:p>
            <a:r>
              <a:rPr lang="en-IN" b="1" dirty="0"/>
              <a:t>Create </a:t>
            </a:r>
            <a:r>
              <a:rPr lang="en-IN" b="1" dirty="0" err="1"/>
              <a:t>ReplicaSet</a:t>
            </a:r>
            <a:r>
              <a:rPr lang="en-IN" b="1" dirty="0"/>
              <a:t> with 3 Replicas</a:t>
            </a:r>
          </a:p>
          <a:p>
            <a:endParaRPr lang="en-IN" b="1" dirty="0"/>
          </a:p>
          <a:p>
            <a:r>
              <a:rPr lang="en-IN" b="1" dirty="0"/>
              <a:t># Create </a:t>
            </a:r>
            <a:r>
              <a:rPr lang="en-IN" b="1" dirty="0" err="1"/>
              <a:t>ReplicaSet</a:t>
            </a:r>
            <a:endParaRPr lang="en-IN" b="1" dirty="0"/>
          </a:p>
          <a:p>
            <a:pPr marL="285750" indent="-285750">
              <a:buFont typeface="Arial" panose="020B0604020202020204" pitchFamily="34" charset="0"/>
              <a:buChar char="•"/>
            </a:pPr>
            <a:r>
              <a:rPr lang="en-IN" dirty="0" err="1"/>
              <a:t>kubectl</a:t>
            </a:r>
            <a:r>
              <a:rPr lang="en-IN" dirty="0"/>
              <a:t> apply -f 02-replicaset-definition.yml</a:t>
            </a:r>
          </a:p>
          <a:p>
            <a:endParaRPr lang="en-IN" dirty="0"/>
          </a:p>
          <a:p>
            <a:r>
              <a:rPr lang="en-IN" b="1" dirty="0"/>
              <a:t># List </a:t>
            </a:r>
            <a:r>
              <a:rPr lang="en-IN" b="1" dirty="0" err="1"/>
              <a:t>Replicasets</a:t>
            </a:r>
            <a:endParaRPr lang="en-IN" b="1" dirty="0"/>
          </a:p>
          <a:p>
            <a:pPr marL="285750" indent="-285750">
              <a:buFont typeface="Arial" panose="020B0604020202020204" pitchFamily="34" charset="0"/>
              <a:buChar char="•"/>
            </a:pPr>
            <a:r>
              <a:rPr lang="en-IN" dirty="0" err="1"/>
              <a:t>kubectl</a:t>
            </a:r>
            <a:r>
              <a:rPr lang="en-IN" dirty="0"/>
              <a:t> get </a:t>
            </a:r>
            <a:r>
              <a:rPr lang="en-IN" dirty="0" err="1"/>
              <a:t>rs</a:t>
            </a:r>
            <a:endParaRPr lang="en-IN" dirty="0"/>
          </a:p>
          <a:p>
            <a:pPr marL="285750" indent="-285750">
              <a:buFont typeface="Arial" panose="020B0604020202020204" pitchFamily="34" charset="0"/>
              <a:buChar char="•"/>
            </a:pPr>
            <a:endParaRPr lang="en-IN" dirty="0"/>
          </a:p>
          <a:p>
            <a:r>
              <a:rPr lang="en-IN" b="1" dirty="0"/>
              <a:t>Delete a pod</a:t>
            </a:r>
          </a:p>
          <a:p>
            <a:r>
              <a:rPr lang="en-IN" dirty="0" err="1"/>
              <a:t>ReplicaSet</a:t>
            </a:r>
            <a:r>
              <a:rPr lang="en-IN" dirty="0"/>
              <a:t> immediately creates the pod.</a:t>
            </a:r>
          </a:p>
          <a:p>
            <a:r>
              <a:rPr lang="en-IN" b="1" dirty="0"/>
              <a:t># List Pods</a:t>
            </a:r>
          </a:p>
          <a:p>
            <a:pPr marL="285750" indent="-285750">
              <a:buFont typeface="Arial" panose="020B0604020202020204" pitchFamily="34" charset="0"/>
              <a:buChar char="•"/>
            </a:pPr>
            <a:r>
              <a:rPr lang="en-IN" dirty="0" err="1"/>
              <a:t>kubectl</a:t>
            </a:r>
            <a:r>
              <a:rPr lang="en-IN" dirty="0"/>
              <a:t> get pods</a:t>
            </a:r>
          </a:p>
          <a:p>
            <a:endParaRPr lang="en-IN" dirty="0"/>
          </a:p>
          <a:p>
            <a:r>
              <a:rPr lang="en-IN" dirty="0"/>
              <a:t># Delete Pod</a:t>
            </a:r>
          </a:p>
          <a:p>
            <a:pPr marL="285750" indent="-285750">
              <a:buFont typeface="Arial" panose="020B0604020202020204" pitchFamily="34" charset="0"/>
              <a:buChar char="•"/>
            </a:pPr>
            <a:r>
              <a:rPr lang="en-IN" dirty="0" err="1"/>
              <a:t>kubectl</a:t>
            </a:r>
            <a:r>
              <a:rPr lang="en-IN" dirty="0"/>
              <a:t> delete pod &lt;Pod-Name&gt;</a:t>
            </a:r>
          </a:p>
        </p:txBody>
      </p:sp>
    </p:spTree>
    <p:extLst>
      <p:ext uri="{BB962C8B-B14F-4D97-AF65-F5344CB8AC3E}">
        <p14:creationId xmlns:p14="http://schemas.microsoft.com/office/powerpoint/2010/main" val="3223465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3D79E2-17B9-2E81-D4F3-0D0096691E1D}"/>
              </a:ext>
            </a:extLst>
          </p:cNvPr>
          <p:cNvSpPr txBox="1"/>
          <p:nvPr/>
        </p:nvSpPr>
        <p:spPr>
          <a:xfrm>
            <a:off x="991427" y="151179"/>
            <a:ext cx="7546285" cy="6555641"/>
          </a:xfrm>
          <a:prstGeom prst="rect">
            <a:avLst/>
          </a:prstGeom>
          <a:noFill/>
        </p:spPr>
        <p:txBody>
          <a:bodyPr wrap="square">
            <a:spAutoFit/>
          </a:bodyPr>
          <a:lstStyle/>
          <a:p>
            <a:r>
              <a:rPr lang="en-IN" sz="2400" b="1" dirty="0"/>
              <a:t>Step-03: Create </a:t>
            </a:r>
            <a:r>
              <a:rPr lang="en-IN" sz="2400" b="1" dirty="0" err="1"/>
              <a:t>LoadBalancer</a:t>
            </a:r>
            <a:r>
              <a:rPr lang="en-IN" sz="2400" b="1" dirty="0"/>
              <a:t> Service for </a:t>
            </a:r>
            <a:r>
              <a:rPr lang="en-IN" sz="2400" b="1" dirty="0" err="1"/>
              <a:t>ReplicaSet</a:t>
            </a:r>
            <a:endParaRPr lang="en-IN" sz="2400" b="1" dirty="0"/>
          </a:p>
          <a:p>
            <a:r>
              <a:rPr lang="en-IN" dirty="0" err="1">
                <a:highlight>
                  <a:srgbClr val="FFFF00"/>
                </a:highlight>
              </a:rPr>
              <a:t>apiVersion</a:t>
            </a:r>
            <a:r>
              <a:rPr lang="en-IN" dirty="0">
                <a:highlight>
                  <a:srgbClr val="FFFF00"/>
                </a:highlight>
              </a:rPr>
              <a:t>: v1</a:t>
            </a:r>
          </a:p>
          <a:p>
            <a:r>
              <a:rPr lang="en-IN" dirty="0">
                <a:highlight>
                  <a:srgbClr val="FFFF00"/>
                </a:highlight>
              </a:rPr>
              <a:t>kind: Service</a:t>
            </a:r>
          </a:p>
          <a:p>
            <a:r>
              <a:rPr lang="en-IN" dirty="0">
                <a:highlight>
                  <a:srgbClr val="FFFF00"/>
                </a:highlight>
              </a:rPr>
              <a:t>metadata:</a:t>
            </a:r>
          </a:p>
          <a:p>
            <a:r>
              <a:rPr lang="en-IN" dirty="0">
                <a:highlight>
                  <a:srgbClr val="FFFF00"/>
                </a:highlight>
              </a:rPr>
              <a:t>  name: </a:t>
            </a:r>
            <a:r>
              <a:rPr lang="en-IN" dirty="0" err="1">
                <a:highlight>
                  <a:srgbClr val="FFFF00"/>
                </a:highlight>
              </a:rPr>
              <a:t>replicaset</a:t>
            </a:r>
            <a:r>
              <a:rPr lang="en-IN" dirty="0">
                <a:highlight>
                  <a:srgbClr val="FFFF00"/>
                </a:highlight>
              </a:rPr>
              <a:t>-</a:t>
            </a:r>
            <a:r>
              <a:rPr lang="en-IN" dirty="0" err="1">
                <a:highlight>
                  <a:srgbClr val="FFFF00"/>
                </a:highlight>
              </a:rPr>
              <a:t>loadbalancer</a:t>
            </a:r>
            <a:r>
              <a:rPr lang="en-IN" dirty="0">
                <a:highlight>
                  <a:srgbClr val="FFFF00"/>
                </a:highlight>
              </a:rPr>
              <a:t>-service</a:t>
            </a:r>
          </a:p>
          <a:p>
            <a:r>
              <a:rPr lang="en-IN" dirty="0">
                <a:highlight>
                  <a:srgbClr val="FFFF00"/>
                </a:highlight>
              </a:rPr>
              <a:t>spec:</a:t>
            </a:r>
          </a:p>
          <a:p>
            <a:r>
              <a:rPr lang="en-IN" dirty="0">
                <a:highlight>
                  <a:srgbClr val="FFFF00"/>
                </a:highlight>
              </a:rPr>
              <a:t>  type: </a:t>
            </a:r>
            <a:r>
              <a:rPr lang="en-IN" dirty="0" err="1">
                <a:highlight>
                  <a:srgbClr val="FFFF00"/>
                </a:highlight>
              </a:rPr>
              <a:t>LoadBalancer</a:t>
            </a:r>
            <a:r>
              <a:rPr lang="en-IN" dirty="0">
                <a:highlight>
                  <a:srgbClr val="FFFF00"/>
                </a:highlight>
              </a:rPr>
              <a:t> </a:t>
            </a:r>
          </a:p>
          <a:p>
            <a:r>
              <a:rPr lang="en-IN" dirty="0">
                <a:highlight>
                  <a:srgbClr val="FFFF00"/>
                </a:highlight>
              </a:rPr>
              <a:t>  selector: </a:t>
            </a:r>
          </a:p>
          <a:p>
            <a:r>
              <a:rPr lang="en-IN" dirty="0">
                <a:highlight>
                  <a:srgbClr val="FFFF00"/>
                </a:highlight>
              </a:rPr>
              <a:t>    app: </a:t>
            </a:r>
            <a:r>
              <a:rPr lang="en-IN" dirty="0">
                <a:solidFill>
                  <a:srgbClr val="FF0000"/>
                </a:solidFill>
                <a:highlight>
                  <a:srgbClr val="FFFF00"/>
                </a:highlight>
              </a:rPr>
              <a:t>myapp2</a:t>
            </a:r>
            <a:r>
              <a:rPr lang="en-IN" dirty="0">
                <a:highlight>
                  <a:srgbClr val="FFFF00"/>
                </a:highlight>
              </a:rPr>
              <a:t> </a:t>
            </a:r>
          </a:p>
          <a:p>
            <a:r>
              <a:rPr lang="en-IN" dirty="0">
                <a:highlight>
                  <a:srgbClr val="FFFF00"/>
                </a:highlight>
              </a:rPr>
              <a:t>  ports: </a:t>
            </a:r>
          </a:p>
          <a:p>
            <a:r>
              <a:rPr lang="en-IN" dirty="0">
                <a:highlight>
                  <a:srgbClr val="FFFF00"/>
                </a:highlight>
              </a:rPr>
              <a:t>    - name: http</a:t>
            </a:r>
          </a:p>
          <a:p>
            <a:r>
              <a:rPr lang="en-IN" dirty="0">
                <a:highlight>
                  <a:srgbClr val="FFFF00"/>
                </a:highlight>
              </a:rPr>
              <a:t>      port: 80</a:t>
            </a:r>
          </a:p>
          <a:p>
            <a:r>
              <a:rPr lang="en-IN" dirty="0">
                <a:highlight>
                  <a:srgbClr val="FFFF00"/>
                </a:highlight>
              </a:rPr>
              <a:t>      </a:t>
            </a:r>
            <a:r>
              <a:rPr lang="en-IN" dirty="0" err="1">
                <a:highlight>
                  <a:srgbClr val="FFFF00"/>
                </a:highlight>
              </a:rPr>
              <a:t>targetPort</a:t>
            </a:r>
            <a:r>
              <a:rPr lang="en-IN" dirty="0">
                <a:highlight>
                  <a:srgbClr val="FFFF00"/>
                </a:highlight>
              </a:rPr>
              <a:t>: 80</a:t>
            </a:r>
          </a:p>
          <a:p>
            <a:r>
              <a:rPr lang="en-IN" dirty="0"/>
              <a:t>     </a:t>
            </a:r>
          </a:p>
          <a:p>
            <a:pPr marL="285750" indent="-285750">
              <a:buFont typeface="Arial" panose="020B0604020202020204" pitchFamily="34" charset="0"/>
              <a:buChar char="•"/>
            </a:pPr>
            <a:r>
              <a:rPr lang="en-IN" b="1" dirty="0"/>
              <a:t>Create </a:t>
            </a:r>
            <a:r>
              <a:rPr lang="en-IN" b="1" dirty="0" err="1"/>
              <a:t>LoadBalancer</a:t>
            </a:r>
            <a:r>
              <a:rPr lang="en-IN" b="1" dirty="0"/>
              <a:t> Service for </a:t>
            </a:r>
            <a:r>
              <a:rPr lang="en-IN" b="1" dirty="0" err="1"/>
              <a:t>ReplicaSet</a:t>
            </a:r>
            <a:r>
              <a:rPr lang="en-IN" b="1" dirty="0"/>
              <a:t> &amp; Test</a:t>
            </a:r>
          </a:p>
          <a:p>
            <a:r>
              <a:rPr lang="en-IN" b="1" dirty="0"/>
              <a:t># Create </a:t>
            </a:r>
            <a:r>
              <a:rPr lang="en-IN" b="1" dirty="0" err="1"/>
              <a:t>LoadBalancer</a:t>
            </a:r>
            <a:r>
              <a:rPr lang="en-IN" b="1" dirty="0"/>
              <a:t> Service</a:t>
            </a:r>
          </a:p>
          <a:p>
            <a:pPr marL="285750" indent="-285750">
              <a:buFont typeface="Arial" panose="020B0604020202020204" pitchFamily="34" charset="0"/>
              <a:buChar char="•"/>
            </a:pPr>
            <a:r>
              <a:rPr lang="en-IN" dirty="0" err="1"/>
              <a:t>kubectl</a:t>
            </a:r>
            <a:r>
              <a:rPr lang="en-IN" dirty="0"/>
              <a:t> apply -f 03-replicaset-LoadBalancer-servie.yml</a:t>
            </a:r>
          </a:p>
          <a:p>
            <a:endParaRPr lang="en-IN" dirty="0"/>
          </a:p>
          <a:p>
            <a:r>
              <a:rPr lang="en-IN" b="1" dirty="0"/>
              <a:t># List </a:t>
            </a:r>
            <a:r>
              <a:rPr lang="en-IN" b="1" dirty="0" err="1"/>
              <a:t>LoadBalancer</a:t>
            </a:r>
            <a:r>
              <a:rPr lang="en-IN" b="1" dirty="0"/>
              <a:t> Service</a:t>
            </a:r>
          </a:p>
          <a:p>
            <a:pPr marL="285750" indent="-285750">
              <a:buFont typeface="Arial" panose="020B0604020202020204" pitchFamily="34" charset="0"/>
              <a:buChar char="•"/>
            </a:pPr>
            <a:r>
              <a:rPr lang="en-IN" dirty="0" err="1"/>
              <a:t>kubectl</a:t>
            </a:r>
            <a:r>
              <a:rPr lang="en-IN" dirty="0"/>
              <a:t> get svc</a:t>
            </a:r>
          </a:p>
          <a:p>
            <a:endParaRPr lang="en-IN" dirty="0"/>
          </a:p>
          <a:p>
            <a:r>
              <a:rPr lang="en-IN" b="1" dirty="0"/>
              <a:t># Access Application</a:t>
            </a:r>
          </a:p>
          <a:p>
            <a:pPr marL="285750" indent="-285750">
              <a:buFont typeface="Arial" panose="020B0604020202020204" pitchFamily="34" charset="0"/>
              <a:buChar char="•"/>
            </a:pPr>
            <a:r>
              <a:rPr lang="en-IN" dirty="0"/>
              <a:t>http://&lt;Load-Balancer-Service-IP&gt;</a:t>
            </a:r>
          </a:p>
        </p:txBody>
      </p:sp>
    </p:spTree>
    <p:extLst>
      <p:ext uri="{BB962C8B-B14F-4D97-AF65-F5344CB8AC3E}">
        <p14:creationId xmlns:p14="http://schemas.microsoft.com/office/powerpoint/2010/main" val="856049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75CF18-5112-34AC-89F8-AD8CB305B9EF}"/>
              </a:ext>
            </a:extLst>
          </p:cNvPr>
          <p:cNvSpPr txBox="1"/>
          <p:nvPr/>
        </p:nvSpPr>
        <p:spPr>
          <a:xfrm>
            <a:off x="582267" y="397564"/>
            <a:ext cx="6752811" cy="4001095"/>
          </a:xfrm>
          <a:prstGeom prst="rect">
            <a:avLst/>
          </a:prstGeom>
          <a:noFill/>
        </p:spPr>
        <p:txBody>
          <a:bodyPr wrap="square">
            <a:spAutoFit/>
          </a:bodyPr>
          <a:lstStyle/>
          <a:p>
            <a:r>
              <a:rPr lang="en-IN" sz="3200" b="1" dirty="0">
                <a:solidFill>
                  <a:srgbClr val="FF0000"/>
                </a:solidFill>
              </a:rPr>
              <a:t>Deployments with YAML</a:t>
            </a:r>
          </a:p>
          <a:p>
            <a:r>
              <a:rPr lang="en-IN" sz="2400" b="1" dirty="0"/>
              <a:t>Step-01: Copy templates from </a:t>
            </a:r>
            <a:r>
              <a:rPr lang="en-IN" sz="2400" b="1" dirty="0" err="1"/>
              <a:t>ReplicaSet</a:t>
            </a:r>
            <a:endParaRPr lang="en-IN" sz="2400" b="1" dirty="0"/>
          </a:p>
          <a:p>
            <a:pPr marL="285750" indent="-285750">
              <a:buFont typeface="Arial" panose="020B0604020202020204" pitchFamily="34" charset="0"/>
              <a:buChar char="•"/>
            </a:pPr>
            <a:r>
              <a:rPr lang="en-IN" dirty="0"/>
              <a:t>Copy templates from </a:t>
            </a:r>
            <a:r>
              <a:rPr lang="en-IN" dirty="0" err="1"/>
              <a:t>ReplicaSet</a:t>
            </a:r>
            <a:r>
              <a:rPr lang="en-IN" dirty="0"/>
              <a:t> and change the kind: Deployment</a:t>
            </a:r>
          </a:p>
          <a:p>
            <a:pPr marL="285750" indent="-285750">
              <a:buFont typeface="Arial" panose="020B0604020202020204" pitchFamily="34" charset="0"/>
              <a:buChar char="•"/>
            </a:pPr>
            <a:r>
              <a:rPr lang="en-IN" dirty="0"/>
              <a:t>Update Container Image version to 3.0.0</a:t>
            </a:r>
          </a:p>
          <a:p>
            <a:pPr marL="285750" indent="-285750">
              <a:buFont typeface="Arial" panose="020B0604020202020204" pitchFamily="34" charset="0"/>
              <a:buChar char="•"/>
            </a:pPr>
            <a:r>
              <a:rPr lang="en-IN" dirty="0"/>
              <a:t>Change all names to Deployment</a:t>
            </a:r>
          </a:p>
          <a:p>
            <a:pPr marL="285750" indent="-285750">
              <a:buFont typeface="Arial" panose="020B0604020202020204" pitchFamily="34" charset="0"/>
              <a:buChar char="•"/>
            </a:pPr>
            <a:r>
              <a:rPr lang="en-IN" dirty="0"/>
              <a:t>Change all labels and selectors to myapp3</a:t>
            </a:r>
          </a:p>
          <a:p>
            <a:endParaRPr lang="en-IN" dirty="0"/>
          </a:p>
          <a:p>
            <a:r>
              <a:rPr lang="en-IN" b="1" dirty="0"/>
              <a:t># Create Deployment</a:t>
            </a:r>
          </a:p>
          <a:p>
            <a:pPr marL="285750" indent="-285750">
              <a:buFont typeface="Arial" panose="020B0604020202020204" pitchFamily="34" charset="0"/>
              <a:buChar char="•"/>
            </a:pPr>
            <a:r>
              <a:rPr lang="en-IN" dirty="0" err="1"/>
              <a:t>kubectl</a:t>
            </a:r>
            <a:r>
              <a:rPr lang="en-IN" dirty="0"/>
              <a:t> apply -f 02-deployment-definition.yml</a:t>
            </a:r>
          </a:p>
          <a:p>
            <a:pPr marL="285750" indent="-285750">
              <a:buFont typeface="Arial" panose="020B0604020202020204" pitchFamily="34" charset="0"/>
              <a:buChar char="•"/>
            </a:pPr>
            <a:r>
              <a:rPr lang="en-IN" dirty="0" err="1"/>
              <a:t>kubectl</a:t>
            </a:r>
            <a:r>
              <a:rPr lang="en-IN" dirty="0"/>
              <a:t> get deploy</a:t>
            </a:r>
          </a:p>
          <a:p>
            <a:pPr marL="285750" indent="-285750">
              <a:buFont typeface="Arial" panose="020B0604020202020204" pitchFamily="34" charset="0"/>
              <a:buChar char="•"/>
            </a:pPr>
            <a:r>
              <a:rPr lang="en-IN" dirty="0" err="1"/>
              <a:t>kubectl</a:t>
            </a:r>
            <a:r>
              <a:rPr lang="en-IN" dirty="0"/>
              <a:t> get </a:t>
            </a:r>
            <a:r>
              <a:rPr lang="en-IN" dirty="0" err="1"/>
              <a:t>rs</a:t>
            </a:r>
            <a:endParaRPr lang="en-IN" dirty="0"/>
          </a:p>
          <a:p>
            <a:pPr marL="285750" indent="-285750">
              <a:buFont typeface="Arial" panose="020B0604020202020204" pitchFamily="34" charset="0"/>
              <a:buChar char="•"/>
            </a:pPr>
            <a:r>
              <a:rPr lang="en-IN" dirty="0" err="1"/>
              <a:t>kubectl</a:t>
            </a:r>
            <a:r>
              <a:rPr lang="en-IN" dirty="0"/>
              <a:t> get po</a:t>
            </a:r>
          </a:p>
          <a:p>
            <a:endParaRPr lang="en-IN" dirty="0"/>
          </a:p>
        </p:txBody>
      </p:sp>
      <p:sp>
        <p:nvSpPr>
          <p:cNvPr id="5" name="TextBox 4">
            <a:extLst>
              <a:ext uri="{FF2B5EF4-FFF2-40B4-BE49-F238E27FC236}">
                <a16:creationId xmlns:a16="http://schemas.microsoft.com/office/drawing/2014/main" id="{31676180-DD23-9EC2-0D26-96DCEB23E54B}"/>
              </a:ext>
            </a:extLst>
          </p:cNvPr>
          <p:cNvSpPr txBox="1"/>
          <p:nvPr/>
        </p:nvSpPr>
        <p:spPr>
          <a:xfrm>
            <a:off x="6096000" y="2838938"/>
            <a:ext cx="6097656" cy="3139321"/>
          </a:xfrm>
          <a:prstGeom prst="rect">
            <a:avLst/>
          </a:prstGeom>
          <a:noFill/>
        </p:spPr>
        <p:txBody>
          <a:bodyPr wrap="square">
            <a:spAutoFit/>
          </a:bodyPr>
          <a:lstStyle/>
          <a:p>
            <a:r>
              <a:rPr lang="en-IN" b="1" dirty="0"/>
              <a:t># Create </a:t>
            </a:r>
            <a:r>
              <a:rPr lang="en-IN" b="1" dirty="0" err="1"/>
              <a:t>LoadBalancer</a:t>
            </a:r>
            <a:r>
              <a:rPr lang="en-IN" b="1" dirty="0"/>
              <a:t> Service</a:t>
            </a:r>
          </a:p>
          <a:p>
            <a:pPr marL="285750" indent="-285750">
              <a:buFont typeface="Arial" panose="020B0604020202020204" pitchFamily="34" charset="0"/>
              <a:buChar char="•"/>
            </a:pPr>
            <a:r>
              <a:rPr lang="en-IN" dirty="0" err="1"/>
              <a:t>kubectl</a:t>
            </a:r>
            <a:r>
              <a:rPr lang="en-IN" dirty="0"/>
              <a:t> apply -f 03-deployment-LoadBalancer-service.yml</a:t>
            </a:r>
          </a:p>
          <a:p>
            <a:endParaRPr lang="en-IN" dirty="0"/>
          </a:p>
          <a:p>
            <a:r>
              <a:rPr lang="en-IN" b="1" dirty="0"/>
              <a:t># List Service</a:t>
            </a:r>
          </a:p>
          <a:p>
            <a:pPr marL="285750" indent="-285750">
              <a:buFont typeface="Arial" panose="020B0604020202020204" pitchFamily="34" charset="0"/>
              <a:buChar char="•"/>
            </a:pPr>
            <a:r>
              <a:rPr lang="en-IN" dirty="0" err="1"/>
              <a:t>kubectl</a:t>
            </a:r>
            <a:r>
              <a:rPr lang="en-IN" dirty="0"/>
              <a:t> get svc</a:t>
            </a:r>
          </a:p>
          <a:p>
            <a:endParaRPr lang="en-IN" dirty="0"/>
          </a:p>
          <a:p>
            <a:r>
              <a:rPr lang="en-IN" b="1" dirty="0"/>
              <a:t># Get Public IP</a:t>
            </a:r>
          </a:p>
          <a:p>
            <a:pPr marL="285750" indent="-285750">
              <a:buFont typeface="Arial" panose="020B0604020202020204" pitchFamily="34" charset="0"/>
              <a:buChar char="•"/>
            </a:pPr>
            <a:r>
              <a:rPr lang="en-IN" dirty="0" err="1"/>
              <a:t>kubectl</a:t>
            </a:r>
            <a:r>
              <a:rPr lang="en-IN" dirty="0"/>
              <a:t> get nodes -o wide</a:t>
            </a:r>
          </a:p>
          <a:p>
            <a:endParaRPr lang="en-IN" dirty="0"/>
          </a:p>
          <a:p>
            <a:r>
              <a:rPr lang="en-IN" b="1" dirty="0"/>
              <a:t># Access Application</a:t>
            </a:r>
          </a:p>
          <a:p>
            <a:pPr marL="285750" indent="-285750">
              <a:buFont typeface="Arial" panose="020B0604020202020204" pitchFamily="34" charset="0"/>
              <a:buChar char="•"/>
            </a:pPr>
            <a:r>
              <a:rPr lang="en-IN" dirty="0"/>
              <a:t>http://&lt;Load-Balancer-Service-IP&gt;</a:t>
            </a:r>
          </a:p>
        </p:txBody>
      </p:sp>
    </p:spTree>
    <p:extLst>
      <p:ext uri="{BB962C8B-B14F-4D97-AF65-F5344CB8AC3E}">
        <p14:creationId xmlns:p14="http://schemas.microsoft.com/office/powerpoint/2010/main" val="2467394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E0DABD-1BA8-7198-BED2-7AA6D86F0336}"/>
              </a:ext>
            </a:extLst>
          </p:cNvPr>
          <p:cNvSpPr txBox="1"/>
          <p:nvPr/>
        </p:nvSpPr>
        <p:spPr>
          <a:xfrm>
            <a:off x="802584" y="289679"/>
            <a:ext cx="4335946" cy="6278642"/>
          </a:xfrm>
          <a:prstGeom prst="rect">
            <a:avLst/>
          </a:prstGeom>
          <a:noFill/>
        </p:spPr>
        <p:txBody>
          <a:bodyPr wrap="square">
            <a:spAutoFit/>
          </a:bodyPr>
          <a:lstStyle/>
          <a:p>
            <a:r>
              <a:rPr lang="en-IN" sz="2400" b="1" dirty="0"/>
              <a:t>02-deployment-definition.yml</a:t>
            </a:r>
          </a:p>
          <a:p>
            <a:endParaRPr lang="en-IN" dirty="0"/>
          </a:p>
          <a:p>
            <a:r>
              <a:rPr lang="en-IN" dirty="0" err="1"/>
              <a:t>apiVersion</a:t>
            </a:r>
            <a:r>
              <a:rPr lang="en-IN" dirty="0"/>
              <a:t>: apps/v1</a:t>
            </a:r>
          </a:p>
          <a:p>
            <a:r>
              <a:rPr lang="en-IN" dirty="0"/>
              <a:t>kind: Deployment </a:t>
            </a:r>
          </a:p>
          <a:p>
            <a:r>
              <a:rPr lang="en-IN" dirty="0"/>
              <a:t>metadata: #Dictionary</a:t>
            </a:r>
          </a:p>
          <a:p>
            <a:r>
              <a:rPr lang="en-IN" dirty="0"/>
              <a:t>  name: myapp3-deployment</a:t>
            </a:r>
          </a:p>
          <a:p>
            <a:r>
              <a:rPr lang="en-IN" dirty="0"/>
              <a:t>spec: # Dictionary</a:t>
            </a:r>
          </a:p>
          <a:p>
            <a:r>
              <a:rPr lang="en-IN" dirty="0"/>
              <a:t>  replicas: 3</a:t>
            </a:r>
          </a:p>
          <a:p>
            <a:r>
              <a:rPr lang="en-IN" dirty="0"/>
              <a:t>  selector:</a:t>
            </a:r>
          </a:p>
          <a:p>
            <a:r>
              <a:rPr lang="en-IN" dirty="0"/>
              <a:t>    </a:t>
            </a:r>
            <a:r>
              <a:rPr lang="en-IN" dirty="0" err="1"/>
              <a:t>matchLabels</a:t>
            </a:r>
            <a:r>
              <a:rPr lang="en-IN" dirty="0"/>
              <a:t>:</a:t>
            </a:r>
          </a:p>
          <a:p>
            <a:r>
              <a:rPr lang="en-IN" dirty="0"/>
              <a:t>      app: myapp3</a:t>
            </a:r>
          </a:p>
          <a:p>
            <a:r>
              <a:rPr lang="en-IN" dirty="0"/>
              <a:t>  template:  </a:t>
            </a:r>
          </a:p>
          <a:p>
            <a:r>
              <a:rPr lang="en-IN" dirty="0"/>
              <a:t>    metadata: # Dictionary</a:t>
            </a:r>
          </a:p>
          <a:p>
            <a:r>
              <a:rPr lang="en-IN" dirty="0"/>
              <a:t>      name: myapp3-pod</a:t>
            </a:r>
          </a:p>
          <a:p>
            <a:r>
              <a:rPr lang="en-IN" dirty="0"/>
              <a:t>      labels: # Dictionary</a:t>
            </a:r>
          </a:p>
          <a:p>
            <a:r>
              <a:rPr lang="en-IN" dirty="0"/>
              <a:t>        app: myapp3  # Key value </a:t>
            </a:r>
            <a:r>
              <a:rPr lang="en-IN" dirty="0" err="1"/>
              <a:t>paids</a:t>
            </a:r>
            <a:endParaRPr lang="en-IN" dirty="0"/>
          </a:p>
          <a:p>
            <a:r>
              <a:rPr lang="en-IN" dirty="0"/>
              <a:t>    spec:</a:t>
            </a:r>
          </a:p>
          <a:p>
            <a:r>
              <a:rPr lang="en-IN" dirty="0"/>
              <a:t>      containers: # List</a:t>
            </a:r>
          </a:p>
          <a:p>
            <a:r>
              <a:rPr lang="en-IN" dirty="0"/>
              <a:t>        - name: myapp3-container</a:t>
            </a:r>
          </a:p>
          <a:p>
            <a:r>
              <a:rPr lang="en-IN" dirty="0"/>
              <a:t>          image: </a:t>
            </a:r>
            <a:r>
              <a:rPr lang="en-IN" dirty="0" err="1"/>
              <a:t>stacksimplify</a:t>
            </a:r>
            <a:r>
              <a:rPr lang="en-IN" dirty="0"/>
              <a:t>/kubenginx:3.0.0</a:t>
            </a:r>
          </a:p>
          <a:p>
            <a:r>
              <a:rPr lang="en-IN" dirty="0"/>
              <a:t>          ports: </a:t>
            </a:r>
          </a:p>
          <a:p>
            <a:r>
              <a:rPr lang="en-IN" dirty="0"/>
              <a:t>            - </a:t>
            </a:r>
            <a:r>
              <a:rPr lang="en-IN" dirty="0" err="1"/>
              <a:t>containerPort</a:t>
            </a:r>
            <a:r>
              <a:rPr lang="en-IN" dirty="0"/>
              <a:t>: 80 </a:t>
            </a:r>
          </a:p>
        </p:txBody>
      </p:sp>
      <p:sp>
        <p:nvSpPr>
          <p:cNvPr id="7" name="TextBox 6">
            <a:extLst>
              <a:ext uri="{FF2B5EF4-FFF2-40B4-BE49-F238E27FC236}">
                <a16:creationId xmlns:a16="http://schemas.microsoft.com/office/drawing/2014/main" id="{394259DE-A543-3A9C-0FEC-A356816B3E8C}"/>
              </a:ext>
            </a:extLst>
          </p:cNvPr>
          <p:cNvSpPr txBox="1"/>
          <p:nvPr/>
        </p:nvSpPr>
        <p:spPr>
          <a:xfrm>
            <a:off x="6308035" y="756745"/>
            <a:ext cx="5290102" cy="4708981"/>
          </a:xfrm>
          <a:prstGeom prst="rect">
            <a:avLst/>
          </a:prstGeom>
          <a:noFill/>
        </p:spPr>
        <p:txBody>
          <a:bodyPr wrap="square">
            <a:spAutoFit/>
          </a:bodyPr>
          <a:lstStyle/>
          <a:p>
            <a:r>
              <a:rPr lang="en-IN" sz="2400" b="1" i="0" dirty="0">
                <a:effectLst/>
                <a:latin typeface="-apple-system"/>
              </a:rPr>
              <a:t>03-deployment-LoadBalancer-servie.yml</a:t>
            </a:r>
          </a:p>
          <a:p>
            <a:endParaRPr lang="en-IN" dirty="0"/>
          </a:p>
          <a:p>
            <a:endParaRPr lang="en-IN" dirty="0"/>
          </a:p>
          <a:p>
            <a:r>
              <a:rPr lang="en-IN" dirty="0" err="1"/>
              <a:t>apiVersion</a:t>
            </a:r>
            <a:r>
              <a:rPr lang="en-IN" dirty="0"/>
              <a:t>: v1</a:t>
            </a:r>
          </a:p>
          <a:p>
            <a:r>
              <a:rPr lang="en-IN" dirty="0"/>
              <a:t>kind: Service </a:t>
            </a:r>
          </a:p>
          <a:p>
            <a:r>
              <a:rPr lang="en-IN" dirty="0"/>
              <a:t>metadata:</a:t>
            </a:r>
          </a:p>
          <a:p>
            <a:r>
              <a:rPr lang="en-IN" dirty="0"/>
              <a:t>  name: deployment-</a:t>
            </a:r>
            <a:r>
              <a:rPr lang="en-IN" dirty="0" err="1"/>
              <a:t>loadbalancer</a:t>
            </a:r>
            <a:r>
              <a:rPr lang="en-IN" dirty="0"/>
              <a:t>-service</a:t>
            </a:r>
          </a:p>
          <a:p>
            <a:r>
              <a:rPr lang="en-IN" dirty="0"/>
              <a:t>spec:</a:t>
            </a:r>
          </a:p>
          <a:p>
            <a:r>
              <a:rPr lang="en-IN" dirty="0"/>
              <a:t>  type: </a:t>
            </a:r>
            <a:r>
              <a:rPr lang="en-IN" dirty="0" err="1"/>
              <a:t>LoadBalancer</a:t>
            </a:r>
            <a:r>
              <a:rPr lang="en-IN" dirty="0"/>
              <a:t> # </a:t>
            </a:r>
            <a:r>
              <a:rPr lang="en-IN" dirty="0" err="1"/>
              <a:t>ClusterIp</a:t>
            </a:r>
            <a:r>
              <a:rPr lang="en-IN" dirty="0"/>
              <a:t>, # </a:t>
            </a:r>
            <a:r>
              <a:rPr lang="en-IN" dirty="0" err="1"/>
              <a:t>NodePort</a:t>
            </a:r>
            <a:endParaRPr lang="en-IN" dirty="0"/>
          </a:p>
          <a:p>
            <a:r>
              <a:rPr lang="en-IN" dirty="0"/>
              <a:t>  selector:</a:t>
            </a:r>
          </a:p>
          <a:p>
            <a:r>
              <a:rPr lang="en-IN" dirty="0"/>
              <a:t>    app: myapp3</a:t>
            </a:r>
          </a:p>
          <a:p>
            <a:r>
              <a:rPr lang="en-IN" dirty="0"/>
              <a:t>  ports: </a:t>
            </a:r>
          </a:p>
          <a:p>
            <a:r>
              <a:rPr lang="en-IN" dirty="0"/>
              <a:t>    - name: http</a:t>
            </a:r>
          </a:p>
          <a:p>
            <a:r>
              <a:rPr lang="en-IN" dirty="0"/>
              <a:t>      port: 80 # Service Port</a:t>
            </a:r>
          </a:p>
          <a:p>
            <a:r>
              <a:rPr lang="en-IN" dirty="0"/>
              <a:t>      </a:t>
            </a:r>
            <a:r>
              <a:rPr lang="en-IN" dirty="0" err="1"/>
              <a:t>targetPort</a:t>
            </a:r>
            <a:r>
              <a:rPr lang="en-IN" dirty="0"/>
              <a:t>: 80 # Container Port</a:t>
            </a:r>
          </a:p>
        </p:txBody>
      </p:sp>
    </p:spTree>
    <p:extLst>
      <p:ext uri="{BB962C8B-B14F-4D97-AF65-F5344CB8AC3E}">
        <p14:creationId xmlns:p14="http://schemas.microsoft.com/office/powerpoint/2010/main" val="1727473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6A7B4A-896C-DA2F-E6C5-6675BF1BF37A}"/>
              </a:ext>
            </a:extLst>
          </p:cNvPr>
          <p:cNvSpPr txBox="1"/>
          <p:nvPr/>
        </p:nvSpPr>
        <p:spPr>
          <a:xfrm>
            <a:off x="494471" y="610898"/>
            <a:ext cx="10001250" cy="2062103"/>
          </a:xfrm>
          <a:prstGeom prst="rect">
            <a:avLst/>
          </a:prstGeom>
          <a:noFill/>
        </p:spPr>
        <p:txBody>
          <a:bodyPr wrap="square">
            <a:spAutoFit/>
          </a:bodyPr>
          <a:lstStyle/>
          <a:p>
            <a:r>
              <a:rPr lang="en-IN" sz="3200" b="1" dirty="0">
                <a:solidFill>
                  <a:srgbClr val="FF0000"/>
                </a:solidFill>
              </a:rPr>
              <a:t>Services with YAML</a:t>
            </a:r>
          </a:p>
          <a:p>
            <a:r>
              <a:rPr lang="en-IN" sz="2400" b="1" dirty="0"/>
              <a:t>Step-01: Introduction to Services</a:t>
            </a:r>
          </a:p>
          <a:p>
            <a:pPr marL="285750" indent="-285750">
              <a:buFont typeface="Arial" panose="020B0604020202020204" pitchFamily="34" charset="0"/>
              <a:buChar char="•"/>
            </a:pPr>
            <a:r>
              <a:rPr lang="en-IN" dirty="0"/>
              <a:t>We are going to look in to below two services in detail with a </a:t>
            </a:r>
            <a:r>
              <a:rPr lang="en-IN" dirty="0" err="1"/>
              <a:t>frotnend</a:t>
            </a:r>
            <a:r>
              <a:rPr lang="en-IN" dirty="0"/>
              <a:t> and backend example</a:t>
            </a:r>
          </a:p>
          <a:p>
            <a:pPr marL="285750" indent="-285750">
              <a:buFont typeface="Courier New" panose="02070309020205020404" pitchFamily="49" charset="0"/>
              <a:buChar char="o"/>
            </a:pPr>
            <a:r>
              <a:rPr lang="en-IN" dirty="0" err="1"/>
              <a:t>LoadBalancer</a:t>
            </a:r>
            <a:r>
              <a:rPr lang="en-IN" dirty="0"/>
              <a:t> Service</a:t>
            </a:r>
          </a:p>
          <a:p>
            <a:pPr marL="285750" indent="-285750">
              <a:buFont typeface="Courier New" panose="02070309020205020404" pitchFamily="49" charset="0"/>
              <a:buChar char="o"/>
            </a:pPr>
            <a:r>
              <a:rPr lang="en-IN" dirty="0" err="1"/>
              <a:t>ClusterIP</a:t>
            </a:r>
            <a:r>
              <a:rPr lang="en-IN" dirty="0"/>
              <a:t> Service</a:t>
            </a:r>
          </a:p>
          <a:p>
            <a:endParaRPr lang="en-IN" dirty="0"/>
          </a:p>
        </p:txBody>
      </p:sp>
    </p:spTree>
    <p:extLst>
      <p:ext uri="{BB962C8B-B14F-4D97-AF65-F5344CB8AC3E}">
        <p14:creationId xmlns:p14="http://schemas.microsoft.com/office/powerpoint/2010/main" val="3321268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9D862C-D072-F3B2-BF3A-740C68192C3F}"/>
              </a:ext>
            </a:extLst>
          </p:cNvPr>
          <p:cNvSpPr txBox="1"/>
          <p:nvPr/>
        </p:nvSpPr>
        <p:spPr>
          <a:xfrm>
            <a:off x="176419" y="25360"/>
            <a:ext cx="5492198" cy="6832640"/>
          </a:xfrm>
          <a:prstGeom prst="rect">
            <a:avLst/>
          </a:prstGeom>
          <a:noFill/>
        </p:spPr>
        <p:txBody>
          <a:bodyPr wrap="square">
            <a:spAutoFit/>
          </a:bodyPr>
          <a:lstStyle/>
          <a:p>
            <a:r>
              <a:rPr lang="en-IN" sz="2400" b="1" dirty="0"/>
              <a:t>#frontend-deployment.yml</a:t>
            </a:r>
          </a:p>
          <a:p>
            <a:r>
              <a:rPr lang="en-IN" dirty="0" err="1"/>
              <a:t>apiVersion</a:t>
            </a:r>
            <a:r>
              <a:rPr lang="en-IN" dirty="0"/>
              <a:t>: apps/v1</a:t>
            </a:r>
          </a:p>
          <a:p>
            <a:r>
              <a:rPr lang="en-IN" dirty="0"/>
              <a:t>kind: Deployment </a:t>
            </a:r>
          </a:p>
          <a:p>
            <a:r>
              <a:rPr lang="en-IN" dirty="0"/>
              <a:t>metadata:</a:t>
            </a:r>
          </a:p>
          <a:p>
            <a:r>
              <a:rPr lang="en-IN" dirty="0"/>
              <a:t>  name: frontend-</a:t>
            </a:r>
            <a:r>
              <a:rPr lang="en-IN" dirty="0" err="1"/>
              <a:t>nginxapp</a:t>
            </a:r>
            <a:endParaRPr lang="en-IN" dirty="0"/>
          </a:p>
          <a:p>
            <a:r>
              <a:rPr lang="en-IN" dirty="0"/>
              <a:t>  labels:</a:t>
            </a:r>
          </a:p>
          <a:p>
            <a:r>
              <a:rPr lang="en-IN" dirty="0"/>
              <a:t>    app: frontend-</a:t>
            </a:r>
            <a:r>
              <a:rPr lang="en-IN" dirty="0" err="1"/>
              <a:t>nginxapp</a:t>
            </a:r>
            <a:endParaRPr lang="en-IN" dirty="0"/>
          </a:p>
          <a:p>
            <a:r>
              <a:rPr lang="en-IN" dirty="0"/>
              <a:t>    tier: frontend</a:t>
            </a:r>
          </a:p>
          <a:p>
            <a:r>
              <a:rPr lang="en-IN" dirty="0"/>
              <a:t>spec:</a:t>
            </a:r>
          </a:p>
          <a:p>
            <a:r>
              <a:rPr lang="en-IN" dirty="0"/>
              <a:t>  replicas: 3</a:t>
            </a:r>
          </a:p>
          <a:p>
            <a:r>
              <a:rPr lang="en-IN" dirty="0"/>
              <a:t>  selector:</a:t>
            </a:r>
          </a:p>
          <a:p>
            <a:r>
              <a:rPr lang="en-IN" dirty="0"/>
              <a:t>    </a:t>
            </a:r>
            <a:r>
              <a:rPr lang="en-IN" dirty="0" err="1"/>
              <a:t>matchLabels</a:t>
            </a:r>
            <a:r>
              <a:rPr lang="en-IN" dirty="0"/>
              <a:t>:</a:t>
            </a:r>
          </a:p>
          <a:p>
            <a:r>
              <a:rPr lang="en-IN" dirty="0"/>
              <a:t>      app: frontend-</a:t>
            </a:r>
            <a:r>
              <a:rPr lang="en-IN" dirty="0" err="1"/>
              <a:t>nginxapp</a:t>
            </a:r>
            <a:endParaRPr lang="en-IN" dirty="0"/>
          </a:p>
          <a:p>
            <a:r>
              <a:rPr lang="en-IN" dirty="0"/>
              <a:t>  template: </a:t>
            </a:r>
          </a:p>
          <a:p>
            <a:r>
              <a:rPr lang="en-IN" dirty="0"/>
              <a:t>    metadata:</a:t>
            </a:r>
          </a:p>
          <a:p>
            <a:r>
              <a:rPr lang="en-IN" dirty="0"/>
              <a:t>      labels: </a:t>
            </a:r>
          </a:p>
          <a:p>
            <a:r>
              <a:rPr lang="en-IN" dirty="0"/>
              <a:t>        app: frontend-</a:t>
            </a:r>
            <a:r>
              <a:rPr lang="en-IN" dirty="0" err="1"/>
              <a:t>nginxapp</a:t>
            </a:r>
            <a:endParaRPr lang="en-IN" dirty="0"/>
          </a:p>
          <a:p>
            <a:r>
              <a:rPr lang="en-IN" dirty="0"/>
              <a:t>        tier: frontend</a:t>
            </a:r>
          </a:p>
          <a:p>
            <a:r>
              <a:rPr lang="en-IN" dirty="0"/>
              <a:t>    spec: </a:t>
            </a:r>
          </a:p>
          <a:p>
            <a:r>
              <a:rPr lang="en-IN" dirty="0"/>
              <a:t>      containers: </a:t>
            </a:r>
          </a:p>
          <a:p>
            <a:r>
              <a:rPr lang="en-IN" dirty="0"/>
              <a:t>        - name: frontend-</a:t>
            </a:r>
            <a:r>
              <a:rPr lang="en-IN" dirty="0" err="1"/>
              <a:t>nginxapp</a:t>
            </a:r>
            <a:endParaRPr lang="en-IN" dirty="0"/>
          </a:p>
          <a:p>
            <a:r>
              <a:rPr lang="en-IN" dirty="0"/>
              <a:t>          image: </a:t>
            </a:r>
            <a:r>
              <a:rPr lang="en-IN" dirty="0" err="1"/>
              <a:t>stacksimplify</a:t>
            </a:r>
            <a:r>
              <a:rPr lang="en-IN" dirty="0"/>
              <a:t>/kube-frontend-nginx:1.0.0</a:t>
            </a:r>
          </a:p>
          <a:p>
            <a:r>
              <a:rPr lang="en-IN" dirty="0"/>
              <a:t>          ports:</a:t>
            </a:r>
          </a:p>
          <a:p>
            <a:r>
              <a:rPr lang="en-IN" dirty="0"/>
              <a:t>            - </a:t>
            </a:r>
            <a:r>
              <a:rPr lang="en-IN" dirty="0" err="1"/>
              <a:t>containerPort</a:t>
            </a:r>
            <a:r>
              <a:rPr lang="en-IN" dirty="0"/>
              <a:t>: 80</a:t>
            </a:r>
          </a:p>
        </p:txBody>
      </p:sp>
      <p:sp>
        <p:nvSpPr>
          <p:cNvPr id="5" name="TextBox 4">
            <a:extLst>
              <a:ext uri="{FF2B5EF4-FFF2-40B4-BE49-F238E27FC236}">
                <a16:creationId xmlns:a16="http://schemas.microsoft.com/office/drawing/2014/main" id="{AF66D4DF-C669-3976-E062-D7A9085DCBCB}"/>
              </a:ext>
            </a:extLst>
          </p:cNvPr>
          <p:cNvSpPr txBox="1"/>
          <p:nvPr/>
        </p:nvSpPr>
        <p:spPr>
          <a:xfrm>
            <a:off x="5792028" y="397208"/>
            <a:ext cx="4952172" cy="4893647"/>
          </a:xfrm>
          <a:prstGeom prst="rect">
            <a:avLst/>
          </a:prstGeom>
          <a:noFill/>
        </p:spPr>
        <p:txBody>
          <a:bodyPr wrap="square">
            <a:spAutoFit/>
          </a:bodyPr>
          <a:lstStyle/>
          <a:p>
            <a:r>
              <a:rPr lang="en-IN" sz="2400" b="1" dirty="0"/>
              <a:t>#frontend-LoadBalancer-service.yml</a:t>
            </a:r>
          </a:p>
          <a:p>
            <a:endParaRPr lang="en-IN" dirty="0"/>
          </a:p>
          <a:p>
            <a:r>
              <a:rPr lang="en-IN" dirty="0" err="1"/>
              <a:t>apiVersion</a:t>
            </a:r>
            <a:r>
              <a:rPr lang="en-IN" dirty="0"/>
              <a:t>: v1</a:t>
            </a:r>
          </a:p>
          <a:p>
            <a:r>
              <a:rPr lang="en-IN" dirty="0"/>
              <a:t>kind: Service </a:t>
            </a:r>
          </a:p>
          <a:p>
            <a:r>
              <a:rPr lang="en-IN" dirty="0"/>
              <a:t>metadata:</a:t>
            </a:r>
          </a:p>
          <a:p>
            <a:r>
              <a:rPr lang="en-IN" dirty="0"/>
              <a:t>  name: frontend-</a:t>
            </a:r>
            <a:r>
              <a:rPr lang="en-IN" dirty="0" err="1"/>
              <a:t>nginxapp</a:t>
            </a:r>
            <a:r>
              <a:rPr lang="en-IN" dirty="0"/>
              <a:t>-</a:t>
            </a:r>
            <a:r>
              <a:rPr lang="en-IN" dirty="0" err="1"/>
              <a:t>loadbalancer</a:t>
            </a:r>
            <a:r>
              <a:rPr lang="en-IN" dirty="0"/>
              <a:t>-service</a:t>
            </a:r>
          </a:p>
          <a:p>
            <a:r>
              <a:rPr lang="en-IN" dirty="0"/>
              <a:t>  labels:</a:t>
            </a:r>
          </a:p>
          <a:p>
            <a:r>
              <a:rPr lang="en-IN" dirty="0"/>
              <a:t>    app: frontend-</a:t>
            </a:r>
            <a:r>
              <a:rPr lang="en-IN" dirty="0" err="1"/>
              <a:t>nginxapp</a:t>
            </a:r>
            <a:endParaRPr lang="en-IN" dirty="0"/>
          </a:p>
          <a:p>
            <a:r>
              <a:rPr lang="en-IN" dirty="0"/>
              <a:t>    tier: frontend  </a:t>
            </a:r>
          </a:p>
          <a:p>
            <a:r>
              <a:rPr lang="en-IN" dirty="0"/>
              <a:t>spec:</a:t>
            </a:r>
          </a:p>
          <a:p>
            <a:r>
              <a:rPr lang="en-IN" dirty="0"/>
              <a:t>  type: </a:t>
            </a:r>
            <a:r>
              <a:rPr lang="en-IN" dirty="0" err="1"/>
              <a:t>LoadBalancer</a:t>
            </a:r>
            <a:r>
              <a:rPr lang="en-IN" dirty="0"/>
              <a:t> # </a:t>
            </a:r>
            <a:r>
              <a:rPr lang="en-IN" dirty="0" err="1"/>
              <a:t>ClusterIp</a:t>
            </a:r>
            <a:r>
              <a:rPr lang="en-IN" dirty="0"/>
              <a:t>, # </a:t>
            </a:r>
            <a:r>
              <a:rPr lang="en-IN" dirty="0" err="1"/>
              <a:t>NodePort</a:t>
            </a:r>
            <a:endParaRPr lang="en-IN" dirty="0"/>
          </a:p>
          <a:p>
            <a:r>
              <a:rPr lang="en-IN" dirty="0"/>
              <a:t>  selector:</a:t>
            </a:r>
          </a:p>
          <a:p>
            <a:r>
              <a:rPr lang="en-IN" dirty="0"/>
              <a:t>    app: frontend-</a:t>
            </a:r>
            <a:r>
              <a:rPr lang="en-IN" dirty="0" err="1"/>
              <a:t>nginxapp</a:t>
            </a:r>
            <a:endParaRPr lang="en-IN" dirty="0"/>
          </a:p>
          <a:p>
            <a:r>
              <a:rPr lang="en-IN" dirty="0"/>
              <a:t>  ports: </a:t>
            </a:r>
          </a:p>
          <a:p>
            <a:r>
              <a:rPr lang="en-IN" dirty="0"/>
              <a:t>    - name: http</a:t>
            </a:r>
          </a:p>
          <a:p>
            <a:r>
              <a:rPr lang="en-IN" dirty="0"/>
              <a:t>      port: 80 # Service Port</a:t>
            </a:r>
          </a:p>
          <a:p>
            <a:r>
              <a:rPr lang="en-IN" dirty="0"/>
              <a:t>      </a:t>
            </a:r>
            <a:r>
              <a:rPr lang="en-IN" dirty="0" err="1"/>
              <a:t>targetPort</a:t>
            </a:r>
            <a:r>
              <a:rPr lang="en-IN" dirty="0"/>
              <a:t>: 80 # Container Port</a:t>
            </a:r>
          </a:p>
        </p:txBody>
      </p:sp>
    </p:spTree>
    <p:extLst>
      <p:ext uri="{BB962C8B-B14F-4D97-AF65-F5344CB8AC3E}">
        <p14:creationId xmlns:p14="http://schemas.microsoft.com/office/powerpoint/2010/main" val="3742893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7A0C8-3940-9F2F-53F7-9EB362C30FE4}"/>
              </a:ext>
            </a:extLst>
          </p:cNvPr>
          <p:cNvPicPr>
            <a:picLocks noChangeAspect="1"/>
          </p:cNvPicPr>
          <p:nvPr/>
        </p:nvPicPr>
        <p:blipFill>
          <a:blip r:embed="rId2"/>
          <a:stretch>
            <a:fillRect/>
          </a:stretch>
        </p:blipFill>
        <p:spPr>
          <a:xfrm>
            <a:off x="941342" y="0"/>
            <a:ext cx="10309315" cy="6858000"/>
          </a:xfrm>
          <a:prstGeom prst="rect">
            <a:avLst/>
          </a:prstGeom>
        </p:spPr>
      </p:pic>
    </p:spTree>
    <p:extLst>
      <p:ext uri="{BB962C8B-B14F-4D97-AF65-F5344CB8AC3E}">
        <p14:creationId xmlns:p14="http://schemas.microsoft.com/office/powerpoint/2010/main" val="38890717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516764-E889-7219-9E0B-99EA312D77E4}"/>
              </a:ext>
            </a:extLst>
          </p:cNvPr>
          <p:cNvSpPr txBox="1"/>
          <p:nvPr/>
        </p:nvSpPr>
        <p:spPr>
          <a:xfrm>
            <a:off x="524289" y="25360"/>
            <a:ext cx="4793146" cy="6832640"/>
          </a:xfrm>
          <a:prstGeom prst="rect">
            <a:avLst/>
          </a:prstGeom>
          <a:noFill/>
        </p:spPr>
        <p:txBody>
          <a:bodyPr wrap="square">
            <a:spAutoFit/>
          </a:bodyPr>
          <a:lstStyle/>
          <a:p>
            <a:r>
              <a:rPr lang="en-IN" sz="2400" b="1" dirty="0"/>
              <a:t># backend-</a:t>
            </a:r>
            <a:r>
              <a:rPr lang="en-IN" sz="2400" b="1" dirty="0" err="1"/>
              <a:t>deployment.yml</a:t>
            </a:r>
            <a:endParaRPr lang="en-IN" sz="2400" b="1" dirty="0"/>
          </a:p>
          <a:p>
            <a:r>
              <a:rPr lang="en-IN" dirty="0" err="1"/>
              <a:t>apiVersion</a:t>
            </a:r>
            <a:r>
              <a:rPr lang="en-IN" dirty="0"/>
              <a:t>: apps/v1</a:t>
            </a:r>
          </a:p>
          <a:p>
            <a:r>
              <a:rPr lang="en-IN" dirty="0"/>
              <a:t>kind: Deployment</a:t>
            </a:r>
          </a:p>
          <a:p>
            <a:r>
              <a:rPr lang="en-IN" dirty="0"/>
              <a:t>metadata:</a:t>
            </a:r>
          </a:p>
          <a:p>
            <a:r>
              <a:rPr lang="en-IN" dirty="0"/>
              <a:t>  name: backend-</a:t>
            </a:r>
            <a:r>
              <a:rPr lang="en-IN" dirty="0" err="1"/>
              <a:t>restapp</a:t>
            </a:r>
            <a:endParaRPr lang="en-IN" dirty="0"/>
          </a:p>
          <a:p>
            <a:r>
              <a:rPr lang="en-IN" dirty="0"/>
              <a:t>  labels:</a:t>
            </a:r>
          </a:p>
          <a:p>
            <a:r>
              <a:rPr lang="en-IN" dirty="0"/>
              <a:t>    app: backend-</a:t>
            </a:r>
            <a:r>
              <a:rPr lang="en-IN" dirty="0" err="1"/>
              <a:t>restapp</a:t>
            </a:r>
            <a:endParaRPr lang="en-IN" dirty="0"/>
          </a:p>
          <a:p>
            <a:r>
              <a:rPr lang="en-IN" dirty="0"/>
              <a:t>    tier: backend </a:t>
            </a:r>
          </a:p>
          <a:p>
            <a:r>
              <a:rPr lang="en-IN" dirty="0"/>
              <a:t>spec:</a:t>
            </a:r>
          </a:p>
          <a:p>
            <a:r>
              <a:rPr lang="en-IN" dirty="0"/>
              <a:t>  replicas: 3</a:t>
            </a:r>
          </a:p>
          <a:p>
            <a:r>
              <a:rPr lang="en-IN" dirty="0"/>
              <a:t>  selector:</a:t>
            </a:r>
          </a:p>
          <a:p>
            <a:r>
              <a:rPr lang="en-IN" dirty="0"/>
              <a:t>    </a:t>
            </a:r>
            <a:r>
              <a:rPr lang="en-IN" dirty="0" err="1"/>
              <a:t>matchLabels</a:t>
            </a:r>
            <a:r>
              <a:rPr lang="en-IN" dirty="0"/>
              <a:t>:</a:t>
            </a:r>
          </a:p>
          <a:p>
            <a:r>
              <a:rPr lang="en-IN" dirty="0"/>
              <a:t>      app: backend-</a:t>
            </a:r>
            <a:r>
              <a:rPr lang="en-IN" dirty="0" err="1"/>
              <a:t>restapp</a:t>
            </a:r>
            <a:endParaRPr lang="en-IN" dirty="0"/>
          </a:p>
          <a:p>
            <a:r>
              <a:rPr lang="en-IN" dirty="0"/>
              <a:t>  template:</a:t>
            </a:r>
          </a:p>
          <a:p>
            <a:r>
              <a:rPr lang="en-IN" dirty="0"/>
              <a:t>    metadata:</a:t>
            </a:r>
          </a:p>
          <a:p>
            <a:r>
              <a:rPr lang="en-IN" dirty="0"/>
              <a:t>      labels:</a:t>
            </a:r>
          </a:p>
          <a:p>
            <a:r>
              <a:rPr lang="en-IN" dirty="0"/>
              <a:t>        app: backend-</a:t>
            </a:r>
            <a:r>
              <a:rPr lang="en-IN" dirty="0" err="1"/>
              <a:t>restapp</a:t>
            </a:r>
            <a:endParaRPr lang="en-IN" dirty="0"/>
          </a:p>
          <a:p>
            <a:r>
              <a:rPr lang="en-IN" dirty="0"/>
              <a:t>        tier: backend </a:t>
            </a:r>
          </a:p>
          <a:p>
            <a:r>
              <a:rPr lang="en-IN" dirty="0"/>
              <a:t>    spec: </a:t>
            </a:r>
          </a:p>
          <a:p>
            <a:r>
              <a:rPr lang="en-IN" dirty="0"/>
              <a:t>      containers:</a:t>
            </a:r>
          </a:p>
          <a:p>
            <a:r>
              <a:rPr lang="en-IN" dirty="0"/>
              <a:t>        - name: backend-</a:t>
            </a:r>
            <a:r>
              <a:rPr lang="en-IN" dirty="0" err="1"/>
              <a:t>restapp</a:t>
            </a:r>
            <a:endParaRPr lang="en-IN" dirty="0"/>
          </a:p>
          <a:p>
            <a:r>
              <a:rPr lang="en-IN" dirty="0"/>
              <a:t>          image: </a:t>
            </a:r>
            <a:r>
              <a:rPr lang="en-IN" dirty="0" err="1"/>
              <a:t>stacksimplify</a:t>
            </a:r>
            <a:r>
              <a:rPr lang="en-IN" dirty="0"/>
              <a:t>/kube-helloworld:1.0.0</a:t>
            </a:r>
          </a:p>
          <a:p>
            <a:r>
              <a:rPr lang="en-IN" dirty="0"/>
              <a:t>          ports:</a:t>
            </a:r>
          </a:p>
          <a:p>
            <a:r>
              <a:rPr lang="en-IN" dirty="0"/>
              <a:t>            - </a:t>
            </a:r>
            <a:r>
              <a:rPr lang="en-IN" dirty="0" err="1"/>
              <a:t>containerPort</a:t>
            </a:r>
            <a:r>
              <a:rPr lang="en-IN" dirty="0"/>
              <a:t>: 8080 </a:t>
            </a:r>
          </a:p>
        </p:txBody>
      </p:sp>
      <p:sp>
        <p:nvSpPr>
          <p:cNvPr id="5" name="TextBox 4">
            <a:extLst>
              <a:ext uri="{FF2B5EF4-FFF2-40B4-BE49-F238E27FC236}">
                <a16:creationId xmlns:a16="http://schemas.microsoft.com/office/drawing/2014/main" id="{45304032-149C-C65E-8774-5A5F4AA2B9AE}"/>
              </a:ext>
            </a:extLst>
          </p:cNvPr>
          <p:cNvSpPr txBox="1"/>
          <p:nvPr/>
        </p:nvSpPr>
        <p:spPr>
          <a:xfrm>
            <a:off x="5513732" y="556884"/>
            <a:ext cx="6153980" cy="5170646"/>
          </a:xfrm>
          <a:prstGeom prst="rect">
            <a:avLst/>
          </a:prstGeom>
          <a:noFill/>
        </p:spPr>
        <p:txBody>
          <a:bodyPr wrap="square">
            <a:spAutoFit/>
          </a:bodyPr>
          <a:lstStyle/>
          <a:p>
            <a:r>
              <a:rPr lang="en-IN" sz="2400" b="1" dirty="0"/>
              <a:t>#backend-clusterip-service.yml</a:t>
            </a:r>
          </a:p>
          <a:p>
            <a:endParaRPr lang="en-IN" dirty="0"/>
          </a:p>
          <a:p>
            <a:r>
              <a:rPr lang="en-IN" dirty="0" err="1"/>
              <a:t>apiVersion</a:t>
            </a:r>
            <a:r>
              <a:rPr lang="en-IN" dirty="0"/>
              <a:t>: v1</a:t>
            </a:r>
          </a:p>
          <a:p>
            <a:r>
              <a:rPr lang="en-IN" dirty="0"/>
              <a:t>kind: Service</a:t>
            </a:r>
          </a:p>
          <a:p>
            <a:r>
              <a:rPr lang="en-IN" dirty="0"/>
              <a:t>metadata:</a:t>
            </a:r>
          </a:p>
          <a:p>
            <a:r>
              <a:rPr lang="en-IN" dirty="0"/>
              <a:t>  name: my-backend-service ## VERY </a:t>
            </a:r>
            <a:r>
              <a:rPr lang="en-IN" dirty="0" err="1"/>
              <a:t>VERY</a:t>
            </a:r>
            <a:r>
              <a:rPr lang="en-IN" dirty="0"/>
              <a:t> IMPORTANT - NGINX PROXYPASS needs this name</a:t>
            </a:r>
          </a:p>
          <a:p>
            <a:r>
              <a:rPr lang="en-IN" dirty="0"/>
              <a:t>  labels:</a:t>
            </a:r>
          </a:p>
          <a:p>
            <a:r>
              <a:rPr lang="en-IN" dirty="0"/>
              <a:t>    app: backend-</a:t>
            </a:r>
            <a:r>
              <a:rPr lang="en-IN" dirty="0" err="1"/>
              <a:t>restapp</a:t>
            </a:r>
            <a:endParaRPr lang="en-IN" dirty="0"/>
          </a:p>
          <a:p>
            <a:r>
              <a:rPr lang="en-IN" dirty="0"/>
              <a:t>    tier: backend   </a:t>
            </a:r>
          </a:p>
          <a:p>
            <a:r>
              <a:rPr lang="en-IN" dirty="0"/>
              <a:t>spec:</a:t>
            </a:r>
          </a:p>
          <a:p>
            <a:r>
              <a:rPr lang="en-IN" dirty="0"/>
              <a:t>  #type: </a:t>
            </a:r>
            <a:r>
              <a:rPr lang="en-IN" dirty="0" err="1"/>
              <a:t>ClusterIP</a:t>
            </a:r>
            <a:r>
              <a:rPr lang="en-IN" dirty="0"/>
              <a:t> is a default service in k8s</a:t>
            </a:r>
          </a:p>
          <a:p>
            <a:r>
              <a:rPr lang="en-IN" dirty="0"/>
              <a:t>  selector:</a:t>
            </a:r>
          </a:p>
          <a:p>
            <a:r>
              <a:rPr lang="en-IN" dirty="0"/>
              <a:t>    app: backend-</a:t>
            </a:r>
            <a:r>
              <a:rPr lang="en-IN" dirty="0" err="1"/>
              <a:t>restapp</a:t>
            </a:r>
            <a:endParaRPr lang="en-IN" dirty="0"/>
          </a:p>
          <a:p>
            <a:r>
              <a:rPr lang="en-IN" dirty="0"/>
              <a:t>  ports:</a:t>
            </a:r>
          </a:p>
          <a:p>
            <a:r>
              <a:rPr lang="en-IN" dirty="0"/>
              <a:t>    - name: http</a:t>
            </a:r>
          </a:p>
          <a:p>
            <a:r>
              <a:rPr lang="en-IN" dirty="0"/>
              <a:t>      port: 8080 # </a:t>
            </a:r>
            <a:r>
              <a:rPr lang="en-IN" dirty="0" err="1"/>
              <a:t>ClusterIP</a:t>
            </a:r>
            <a:r>
              <a:rPr lang="en-IN" dirty="0"/>
              <a:t> Service Port</a:t>
            </a:r>
          </a:p>
          <a:p>
            <a:r>
              <a:rPr lang="en-IN" dirty="0"/>
              <a:t>      </a:t>
            </a:r>
            <a:r>
              <a:rPr lang="en-IN" dirty="0" err="1"/>
              <a:t>targetPort</a:t>
            </a:r>
            <a:r>
              <a:rPr lang="en-IN" dirty="0"/>
              <a:t>: 8080 # Container Port</a:t>
            </a:r>
          </a:p>
        </p:txBody>
      </p:sp>
    </p:spTree>
    <p:extLst>
      <p:ext uri="{BB962C8B-B14F-4D97-AF65-F5344CB8AC3E}">
        <p14:creationId xmlns:p14="http://schemas.microsoft.com/office/powerpoint/2010/main" val="4196675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600FA-4229-CDEE-A7B0-27204F94C067}"/>
              </a:ext>
            </a:extLst>
          </p:cNvPr>
          <p:cNvSpPr txBox="1"/>
          <p:nvPr/>
        </p:nvSpPr>
        <p:spPr>
          <a:xfrm>
            <a:off x="534227" y="446399"/>
            <a:ext cx="11064737" cy="5816977"/>
          </a:xfrm>
          <a:prstGeom prst="rect">
            <a:avLst/>
          </a:prstGeom>
          <a:noFill/>
        </p:spPr>
        <p:txBody>
          <a:bodyPr wrap="square">
            <a:spAutoFit/>
          </a:bodyPr>
          <a:lstStyle/>
          <a:p>
            <a:r>
              <a:rPr lang="en-IN" sz="2400" b="1" dirty="0"/>
              <a:t>Step-02: Create Backend Deployment &amp; Cluster IP Service</a:t>
            </a:r>
          </a:p>
          <a:p>
            <a:pPr marL="285750" indent="-285750">
              <a:buFont typeface="Arial" panose="020B0604020202020204" pitchFamily="34" charset="0"/>
              <a:buChar char="•"/>
            </a:pPr>
            <a:r>
              <a:rPr lang="en-IN" dirty="0"/>
              <a:t>Write the Deployment template for backend REST application.</a:t>
            </a:r>
          </a:p>
          <a:p>
            <a:pPr marL="285750" indent="-285750">
              <a:buFont typeface="Arial" panose="020B0604020202020204" pitchFamily="34" charset="0"/>
              <a:buChar char="•"/>
            </a:pPr>
            <a:r>
              <a:rPr lang="en-IN" dirty="0"/>
              <a:t>Write the Cluster IP service template for backend REST application.</a:t>
            </a:r>
          </a:p>
          <a:p>
            <a:pPr marL="285750" indent="-285750">
              <a:buFont typeface="Arial" panose="020B0604020202020204" pitchFamily="34" charset="0"/>
              <a:buChar char="•"/>
            </a:pPr>
            <a:r>
              <a:rPr lang="en-IN" dirty="0"/>
              <a:t>Important Notes:</a:t>
            </a:r>
          </a:p>
          <a:p>
            <a:pPr marL="285750" indent="-285750">
              <a:buFont typeface="Courier New" panose="02070309020205020404" pitchFamily="49" charset="0"/>
              <a:buChar char="o"/>
            </a:pPr>
            <a:r>
              <a:rPr lang="en-IN" dirty="0"/>
              <a:t>Name of Cluster IP service should be name: my-backend-service because same is configured in frontend nginx reverse proxy </a:t>
            </a:r>
            <a:r>
              <a:rPr lang="en-IN" dirty="0" err="1"/>
              <a:t>default.conf</a:t>
            </a:r>
            <a:r>
              <a:rPr lang="en-IN" dirty="0"/>
              <a:t>.</a:t>
            </a:r>
          </a:p>
          <a:p>
            <a:pPr marL="285750" indent="-285750">
              <a:buFont typeface="Courier New" panose="02070309020205020404" pitchFamily="49" charset="0"/>
              <a:buChar char="o"/>
            </a:pPr>
            <a:r>
              <a:rPr lang="en-IN" dirty="0"/>
              <a:t>Test with different name and understand the issue we face</a:t>
            </a:r>
          </a:p>
          <a:p>
            <a:pPr marL="285750" indent="-285750">
              <a:buFont typeface="Courier New" panose="02070309020205020404" pitchFamily="49" charset="0"/>
              <a:buChar char="o"/>
            </a:pPr>
            <a:r>
              <a:rPr lang="en-IN" dirty="0"/>
              <a:t>We have also discussed about in our section 03-04-Services-with-kubectl</a:t>
            </a:r>
          </a:p>
          <a:p>
            <a:pPr marL="285750" indent="-285750">
              <a:buFont typeface="Courier New" panose="02070309020205020404" pitchFamily="49" charset="0"/>
              <a:buChar char="o"/>
            </a:pPr>
            <a:endParaRPr lang="en-IN" dirty="0"/>
          </a:p>
          <a:p>
            <a:pPr marL="285750" indent="-285750">
              <a:buFont typeface="Arial" panose="020B0604020202020204" pitchFamily="34" charset="0"/>
              <a:buChar char="•"/>
            </a:pPr>
            <a:r>
              <a:rPr lang="en-US" dirty="0" err="1"/>
              <a:t>kubectl</a:t>
            </a:r>
            <a:r>
              <a:rPr lang="en-US" dirty="0"/>
              <a:t> get all</a:t>
            </a:r>
          </a:p>
          <a:p>
            <a:pPr marL="285750" indent="-285750">
              <a:buFont typeface="Arial" panose="020B0604020202020204" pitchFamily="34" charset="0"/>
              <a:buChar char="•"/>
            </a:pPr>
            <a:r>
              <a:rPr lang="en-US" dirty="0" err="1"/>
              <a:t>kubectl</a:t>
            </a:r>
            <a:r>
              <a:rPr lang="en-US" dirty="0"/>
              <a:t> apply -f 01-backend-deployment.yml -f 02-backend-clusterip-service.yml</a:t>
            </a:r>
          </a:p>
          <a:p>
            <a:pPr marL="285750" indent="-285750">
              <a:buFont typeface="Arial" panose="020B0604020202020204" pitchFamily="34" charset="0"/>
              <a:buChar char="•"/>
            </a:pPr>
            <a:r>
              <a:rPr lang="en-US" dirty="0" err="1"/>
              <a:t>kubectl</a:t>
            </a:r>
            <a:r>
              <a:rPr lang="en-US" dirty="0"/>
              <a:t> get all</a:t>
            </a:r>
            <a:endParaRPr lang="en-IN" dirty="0"/>
          </a:p>
          <a:p>
            <a:pPr marL="285750" indent="-285750">
              <a:buFont typeface="Courier New" panose="02070309020205020404" pitchFamily="49" charset="0"/>
              <a:buChar char="o"/>
            </a:pPr>
            <a:endParaRPr lang="en-IN" dirty="0"/>
          </a:p>
          <a:p>
            <a:r>
              <a:rPr lang="en-IN" sz="2400" b="1" dirty="0"/>
              <a:t>Step-03: Create Frontend Deployment &amp; </a:t>
            </a:r>
            <a:r>
              <a:rPr lang="en-IN" sz="2400" b="1" dirty="0" err="1"/>
              <a:t>LoadBalancer</a:t>
            </a:r>
            <a:r>
              <a:rPr lang="en-IN" sz="2400" b="1" dirty="0"/>
              <a:t> Service</a:t>
            </a:r>
          </a:p>
          <a:p>
            <a:pPr marL="285750" indent="-285750">
              <a:buFont typeface="Arial" panose="020B0604020202020204" pitchFamily="34" charset="0"/>
              <a:buChar char="•"/>
            </a:pPr>
            <a:r>
              <a:rPr lang="en-IN" dirty="0"/>
              <a:t>Write the Deployment template for frontend Nginx Application</a:t>
            </a:r>
          </a:p>
          <a:p>
            <a:pPr marL="285750" indent="-285750">
              <a:buFont typeface="Arial" panose="020B0604020202020204" pitchFamily="34" charset="0"/>
              <a:buChar char="•"/>
            </a:pPr>
            <a:r>
              <a:rPr lang="en-IN" dirty="0"/>
              <a:t>Write the </a:t>
            </a:r>
            <a:r>
              <a:rPr lang="en-IN" dirty="0" err="1"/>
              <a:t>LoadBalancer</a:t>
            </a:r>
            <a:r>
              <a:rPr lang="en-IN" dirty="0"/>
              <a:t> service template for frontend Nginx Application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err="1"/>
              <a:t>kubectl</a:t>
            </a:r>
            <a:r>
              <a:rPr lang="en-IN" dirty="0"/>
              <a:t> get all</a:t>
            </a:r>
          </a:p>
          <a:p>
            <a:pPr marL="285750" indent="-285750">
              <a:buFont typeface="Arial" panose="020B0604020202020204" pitchFamily="34" charset="0"/>
              <a:buChar char="•"/>
            </a:pPr>
            <a:r>
              <a:rPr lang="en-IN" dirty="0" err="1"/>
              <a:t>kubectl</a:t>
            </a:r>
            <a:r>
              <a:rPr lang="en-IN" dirty="0"/>
              <a:t> apply -f 03-frontend-deployment.yml -f 04-frontend-LoadBalancer-service.yml</a:t>
            </a:r>
          </a:p>
          <a:p>
            <a:pPr marL="285750" indent="-285750">
              <a:buFont typeface="Arial" panose="020B0604020202020204" pitchFamily="34" charset="0"/>
              <a:buChar char="•"/>
            </a:pPr>
            <a:r>
              <a:rPr lang="en-IN" dirty="0" err="1"/>
              <a:t>kubectl</a:t>
            </a:r>
            <a:r>
              <a:rPr lang="en-IN" dirty="0"/>
              <a:t> get all</a:t>
            </a:r>
          </a:p>
        </p:txBody>
      </p:sp>
    </p:spTree>
    <p:extLst>
      <p:ext uri="{BB962C8B-B14F-4D97-AF65-F5344CB8AC3E}">
        <p14:creationId xmlns:p14="http://schemas.microsoft.com/office/powerpoint/2010/main" val="5201710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BF6C8E-217C-CA02-7608-46FF37E31941}"/>
              </a:ext>
            </a:extLst>
          </p:cNvPr>
          <p:cNvSpPr txBox="1"/>
          <p:nvPr/>
        </p:nvSpPr>
        <p:spPr>
          <a:xfrm>
            <a:off x="593862" y="533332"/>
            <a:ext cx="10746686" cy="5816977"/>
          </a:xfrm>
          <a:prstGeom prst="rect">
            <a:avLst/>
          </a:prstGeom>
          <a:noFill/>
        </p:spPr>
        <p:txBody>
          <a:bodyPr wrap="square">
            <a:spAutoFit/>
          </a:bodyPr>
          <a:lstStyle/>
          <a:p>
            <a:r>
              <a:rPr lang="en-IN" b="1" dirty="0"/>
              <a:t>Access REST Application</a:t>
            </a:r>
          </a:p>
          <a:p>
            <a:r>
              <a:rPr lang="en-IN" b="1" dirty="0"/>
              <a:t># Get Service IP</a:t>
            </a:r>
          </a:p>
          <a:p>
            <a:pPr marL="285750" indent="-285750">
              <a:buFont typeface="Arial" panose="020B0604020202020204" pitchFamily="34" charset="0"/>
              <a:buChar char="•"/>
            </a:pPr>
            <a:r>
              <a:rPr lang="en-IN" dirty="0" err="1"/>
              <a:t>kubectl</a:t>
            </a:r>
            <a:r>
              <a:rPr lang="en-IN" dirty="0"/>
              <a:t> get svc</a:t>
            </a:r>
          </a:p>
          <a:p>
            <a:endParaRPr lang="en-IN" dirty="0"/>
          </a:p>
          <a:p>
            <a:r>
              <a:rPr lang="en-IN" b="1" dirty="0"/>
              <a:t># Access REST Application </a:t>
            </a:r>
          </a:p>
          <a:p>
            <a:pPr marL="285750" indent="-285750">
              <a:buFont typeface="Arial" panose="020B0604020202020204" pitchFamily="34" charset="0"/>
              <a:buChar char="•"/>
            </a:pPr>
            <a:r>
              <a:rPr lang="en-IN" dirty="0"/>
              <a:t>http://&lt;Load-Balancer-Service-IP&gt;/hello</a:t>
            </a:r>
          </a:p>
          <a:p>
            <a:endParaRPr lang="en-IN" dirty="0"/>
          </a:p>
          <a:p>
            <a:r>
              <a:rPr lang="en-IN" sz="2400" b="1" dirty="0"/>
              <a:t>Step-04: Delete &amp; Recreate Objects using </a:t>
            </a:r>
            <a:r>
              <a:rPr lang="en-IN" sz="2400" b="1" dirty="0" err="1"/>
              <a:t>kubectl</a:t>
            </a:r>
            <a:r>
              <a:rPr lang="en-IN" sz="2400" b="1" dirty="0"/>
              <a:t> apply</a:t>
            </a:r>
          </a:p>
          <a:p>
            <a:r>
              <a:rPr lang="en-IN" b="1" dirty="0"/>
              <a:t>Delete Objects (file by file)</a:t>
            </a:r>
          </a:p>
          <a:p>
            <a:pPr marL="285750" indent="-285750">
              <a:buFont typeface="Arial" panose="020B0604020202020204" pitchFamily="34" charset="0"/>
              <a:buChar char="•"/>
            </a:pPr>
            <a:r>
              <a:rPr lang="en-IN" dirty="0" err="1"/>
              <a:t>kubectl</a:t>
            </a:r>
            <a:r>
              <a:rPr lang="en-IN" dirty="0"/>
              <a:t> delete -f 01-backend-deployment.yml -f 02-backend-clusterip-service.yml -f 03-frontend-deployment.yml -f 04-frontend-LoadBalancer-service.yml</a:t>
            </a:r>
          </a:p>
          <a:p>
            <a:pPr marL="285750" indent="-285750">
              <a:buFont typeface="Arial" panose="020B0604020202020204" pitchFamily="34" charset="0"/>
              <a:buChar char="•"/>
            </a:pPr>
            <a:r>
              <a:rPr lang="en-IN" dirty="0" err="1"/>
              <a:t>kubectl</a:t>
            </a:r>
            <a:r>
              <a:rPr lang="en-IN" dirty="0"/>
              <a:t> get all</a:t>
            </a:r>
          </a:p>
          <a:p>
            <a:endParaRPr lang="en-IN" dirty="0"/>
          </a:p>
          <a:p>
            <a:r>
              <a:rPr lang="en-IN" sz="2000" b="1" dirty="0"/>
              <a:t>Recreate Objects using YAML files in a folder</a:t>
            </a:r>
          </a:p>
          <a:p>
            <a:pPr marL="285750" indent="-285750">
              <a:buFont typeface="Arial" panose="020B0604020202020204" pitchFamily="34" charset="0"/>
              <a:buChar char="•"/>
            </a:pPr>
            <a:r>
              <a:rPr lang="en-IN" dirty="0" err="1"/>
              <a:t>kubectl</a:t>
            </a:r>
            <a:r>
              <a:rPr lang="en-IN" dirty="0"/>
              <a:t> apply -f </a:t>
            </a:r>
            <a:r>
              <a:rPr lang="en-IN" dirty="0" err="1"/>
              <a:t>kube</a:t>
            </a:r>
            <a:r>
              <a:rPr lang="en-IN" dirty="0"/>
              <a:t>-manifests/</a:t>
            </a:r>
          </a:p>
          <a:p>
            <a:pPr marL="285750" indent="-285750">
              <a:buFont typeface="Arial" panose="020B0604020202020204" pitchFamily="34" charset="0"/>
              <a:buChar char="•"/>
            </a:pPr>
            <a:r>
              <a:rPr lang="en-IN" dirty="0" err="1"/>
              <a:t>kubectl</a:t>
            </a:r>
            <a:r>
              <a:rPr lang="en-IN" dirty="0"/>
              <a:t> get all</a:t>
            </a:r>
          </a:p>
          <a:p>
            <a:endParaRPr lang="en-IN" dirty="0"/>
          </a:p>
          <a:p>
            <a:r>
              <a:rPr lang="en-IN" sz="2000" b="1" dirty="0"/>
              <a:t>Delete Objects using YAML files in folder</a:t>
            </a:r>
          </a:p>
          <a:p>
            <a:pPr marL="285750" indent="-285750">
              <a:buFont typeface="Arial" panose="020B0604020202020204" pitchFamily="34" charset="0"/>
              <a:buChar char="•"/>
            </a:pPr>
            <a:r>
              <a:rPr lang="en-IN" dirty="0" err="1"/>
              <a:t>kubectl</a:t>
            </a:r>
            <a:r>
              <a:rPr lang="en-IN" dirty="0"/>
              <a:t> delete -f </a:t>
            </a:r>
            <a:r>
              <a:rPr lang="en-IN" dirty="0" err="1"/>
              <a:t>kube</a:t>
            </a:r>
            <a:r>
              <a:rPr lang="en-IN" dirty="0"/>
              <a:t>-manifests/</a:t>
            </a:r>
          </a:p>
          <a:p>
            <a:pPr marL="285750" indent="-285750">
              <a:buFont typeface="Arial" panose="020B0604020202020204" pitchFamily="34" charset="0"/>
              <a:buChar char="•"/>
            </a:pPr>
            <a:r>
              <a:rPr lang="en-IN" dirty="0" err="1"/>
              <a:t>kubectl</a:t>
            </a:r>
            <a:r>
              <a:rPr lang="en-IN" dirty="0"/>
              <a:t> get all</a:t>
            </a:r>
          </a:p>
        </p:txBody>
      </p:sp>
    </p:spTree>
    <p:extLst>
      <p:ext uri="{BB962C8B-B14F-4D97-AF65-F5344CB8AC3E}">
        <p14:creationId xmlns:p14="http://schemas.microsoft.com/office/powerpoint/2010/main" val="590032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A1BA92-B9F1-64F4-4215-9464434BE88D}"/>
              </a:ext>
            </a:extLst>
          </p:cNvPr>
          <p:cNvPicPr>
            <a:picLocks noChangeAspect="1"/>
          </p:cNvPicPr>
          <p:nvPr/>
        </p:nvPicPr>
        <p:blipFill>
          <a:blip r:embed="rId2"/>
          <a:stretch>
            <a:fillRect/>
          </a:stretch>
        </p:blipFill>
        <p:spPr>
          <a:xfrm>
            <a:off x="288235" y="549917"/>
            <a:ext cx="11021015" cy="6049665"/>
          </a:xfrm>
          <a:prstGeom prst="rect">
            <a:avLst/>
          </a:prstGeom>
        </p:spPr>
      </p:pic>
    </p:spTree>
    <p:extLst>
      <p:ext uri="{BB962C8B-B14F-4D97-AF65-F5344CB8AC3E}">
        <p14:creationId xmlns:p14="http://schemas.microsoft.com/office/powerpoint/2010/main" val="1915077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C0BD02-D362-4092-670D-298C5C15C94D}"/>
              </a:ext>
            </a:extLst>
          </p:cNvPr>
          <p:cNvPicPr>
            <a:picLocks noChangeAspect="1"/>
          </p:cNvPicPr>
          <p:nvPr/>
        </p:nvPicPr>
        <p:blipFill>
          <a:blip r:embed="rId2"/>
          <a:stretch>
            <a:fillRect/>
          </a:stretch>
        </p:blipFill>
        <p:spPr>
          <a:xfrm>
            <a:off x="276155" y="442389"/>
            <a:ext cx="11639689" cy="6177073"/>
          </a:xfrm>
          <a:prstGeom prst="rect">
            <a:avLst/>
          </a:prstGeom>
        </p:spPr>
      </p:pic>
    </p:spTree>
    <p:extLst>
      <p:ext uri="{BB962C8B-B14F-4D97-AF65-F5344CB8AC3E}">
        <p14:creationId xmlns:p14="http://schemas.microsoft.com/office/powerpoint/2010/main" val="2125094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B5B5B8-7F6F-015F-0FD5-53735C774D69}"/>
              </a:ext>
            </a:extLst>
          </p:cNvPr>
          <p:cNvSpPr txBox="1"/>
          <p:nvPr/>
        </p:nvSpPr>
        <p:spPr>
          <a:xfrm>
            <a:off x="385011" y="481263"/>
            <a:ext cx="11197389" cy="954107"/>
          </a:xfrm>
          <a:prstGeom prst="rect">
            <a:avLst/>
          </a:prstGeom>
          <a:noFill/>
        </p:spPr>
        <p:txBody>
          <a:bodyPr wrap="square" rtlCol="0">
            <a:spAutoFit/>
          </a:bodyPr>
          <a:lstStyle/>
          <a:p>
            <a:r>
              <a:rPr lang="en-IN" sz="2400" b="1" dirty="0"/>
              <a:t>Why we are provisioning the custom storage class:</a:t>
            </a:r>
          </a:p>
          <a:p>
            <a:r>
              <a:rPr lang="en-IN" sz="1600" dirty="0"/>
              <a:t> even the azure related workloads are deleted like persistent volume claim and everything gets deleted still the azure disk should be retained until and unless k8s cluster deleted.</a:t>
            </a:r>
          </a:p>
        </p:txBody>
      </p:sp>
      <p:sp>
        <p:nvSpPr>
          <p:cNvPr id="4" name="TextBox 3">
            <a:extLst>
              <a:ext uri="{FF2B5EF4-FFF2-40B4-BE49-F238E27FC236}">
                <a16:creationId xmlns:a16="http://schemas.microsoft.com/office/drawing/2014/main" id="{50797C0B-535D-F6BB-AE8D-27A45B9987F7}"/>
              </a:ext>
            </a:extLst>
          </p:cNvPr>
          <p:cNvSpPr txBox="1"/>
          <p:nvPr/>
        </p:nvSpPr>
        <p:spPr>
          <a:xfrm>
            <a:off x="673768" y="2255836"/>
            <a:ext cx="6849979" cy="4247317"/>
          </a:xfrm>
          <a:prstGeom prst="rect">
            <a:avLst/>
          </a:prstGeom>
          <a:noFill/>
        </p:spPr>
        <p:txBody>
          <a:bodyPr wrap="square">
            <a:spAutoFit/>
          </a:bodyPr>
          <a:lstStyle/>
          <a:p>
            <a:r>
              <a:rPr lang="en-IN" b="1" i="0" dirty="0">
                <a:effectLst/>
                <a:latin typeface="-apple-system"/>
              </a:rPr>
              <a:t>01-storage-class.yml</a:t>
            </a:r>
          </a:p>
          <a:p>
            <a:endParaRPr lang="en-IN" dirty="0"/>
          </a:p>
          <a:p>
            <a:r>
              <a:rPr lang="en-IN" dirty="0" err="1"/>
              <a:t>apiVersion</a:t>
            </a:r>
            <a:r>
              <a:rPr lang="en-IN" dirty="0"/>
              <a:t>: storage.k8s.io/v1</a:t>
            </a:r>
          </a:p>
          <a:p>
            <a:r>
              <a:rPr lang="en-IN" dirty="0"/>
              <a:t>kind: </a:t>
            </a:r>
            <a:r>
              <a:rPr lang="en-IN" dirty="0" err="1"/>
              <a:t>StorageClass</a:t>
            </a:r>
            <a:endParaRPr lang="en-IN" dirty="0"/>
          </a:p>
          <a:p>
            <a:r>
              <a:rPr lang="en-IN" dirty="0"/>
              <a:t>metadata:</a:t>
            </a:r>
          </a:p>
          <a:p>
            <a:r>
              <a:rPr lang="en-IN" dirty="0"/>
              <a:t>  name: managed-premium-retain-</a:t>
            </a:r>
            <a:r>
              <a:rPr lang="en-IN" dirty="0" err="1"/>
              <a:t>sc</a:t>
            </a:r>
            <a:endParaRPr lang="en-IN" dirty="0"/>
          </a:p>
          <a:p>
            <a:r>
              <a:rPr lang="en-IN" dirty="0"/>
              <a:t>provisioner: kubernetes.io/azure-disk</a:t>
            </a:r>
          </a:p>
          <a:p>
            <a:r>
              <a:rPr lang="en-IN" dirty="0" err="1"/>
              <a:t>reclaimPolicy</a:t>
            </a:r>
            <a:r>
              <a:rPr lang="en-IN" dirty="0"/>
              <a:t>: Retain  # Default is Delete, recommended is retain</a:t>
            </a:r>
          </a:p>
          <a:p>
            <a:r>
              <a:rPr lang="en-IN" dirty="0" err="1"/>
              <a:t>volumeBindingMode</a:t>
            </a:r>
            <a:r>
              <a:rPr lang="en-IN" dirty="0"/>
              <a:t>: </a:t>
            </a:r>
            <a:r>
              <a:rPr lang="en-IN" dirty="0" err="1"/>
              <a:t>WaitForFirstConsumer</a:t>
            </a:r>
            <a:r>
              <a:rPr lang="en-IN" dirty="0"/>
              <a:t> # Default is Immediate, recommended is </a:t>
            </a:r>
            <a:r>
              <a:rPr lang="en-IN" dirty="0" err="1"/>
              <a:t>WaitForFirstConsumer</a:t>
            </a:r>
            <a:endParaRPr lang="en-IN" dirty="0"/>
          </a:p>
          <a:p>
            <a:r>
              <a:rPr lang="en-IN" dirty="0" err="1"/>
              <a:t>allowVolumeExpansion</a:t>
            </a:r>
            <a:r>
              <a:rPr lang="en-IN" dirty="0"/>
              <a:t>: true  </a:t>
            </a:r>
          </a:p>
          <a:p>
            <a:r>
              <a:rPr lang="en-IN" dirty="0"/>
              <a:t>parameters:</a:t>
            </a:r>
          </a:p>
          <a:p>
            <a:r>
              <a:rPr lang="en-IN" dirty="0"/>
              <a:t>  </a:t>
            </a:r>
            <a:r>
              <a:rPr lang="en-IN" dirty="0" err="1"/>
              <a:t>storageaccounttype</a:t>
            </a:r>
            <a:r>
              <a:rPr lang="en-IN" dirty="0"/>
              <a:t>: </a:t>
            </a:r>
            <a:r>
              <a:rPr lang="en-IN" dirty="0" err="1"/>
              <a:t>Premium_LRS</a:t>
            </a:r>
            <a:r>
              <a:rPr lang="en-IN" dirty="0"/>
              <a:t> # or we can use </a:t>
            </a:r>
            <a:r>
              <a:rPr lang="en-IN" dirty="0" err="1"/>
              <a:t>Standard_LRS</a:t>
            </a:r>
            <a:endParaRPr lang="en-IN" dirty="0"/>
          </a:p>
          <a:p>
            <a:r>
              <a:rPr lang="en-IN" dirty="0"/>
              <a:t>  kind: managed # Default is shared (Other two are managed and dedicated)</a:t>
            </a:r>
          </a:p>
        </p:txBody>
      </p:sp>
      <p:sp>
        <p:nvSpPr>
          <p:cNvPr id="6" name="TextBox 5">
            <a:extLst>
              <a:ext uri="{FF2B5EF4-FFF2-40B4-BE49-F238E27FC236}">
                <a16:creationId xmlns:a16="http://schemas.microsoft.com/office/drawing/2014/main" id="{2218301A-423D-669F-517D-8C4FA2BCC716}"/>
              </a:ext>
            </a:extLst>
          </p:cNvPr>
          <p:cNvSpPr txBox="1"/>
          <p:nvPr/>
        </p:nvSpPr>
        <p:spPr>
          <a:xfrm>
            <a:off x="609600" y="1435370"/>
            <a:ext cx="10363200" cy="646331"/>
          </a:xfrm>
          <a:prstGeom prst="rect">
            <a:avLst/>
          </a:prstGeom>
          <a:noFill/>
        </p:spPr>
        <p:txBody>
          <a:bodyPr wrap="square">
            <a:spAutoFit/>
          </a:bodyPr>
          <a:lstStyle/>
          <a:p>
            <a:r>
              <a:rPr lang="en-IN" dirty="0">
                <a:hlinkClick r:id="rId2"/>
              </a:rPr>
              <a:t>azure-</a:t>
            </a:r>
            <a:r>
              <a:rPr lang="en-IN" dirty="0" err="1">
                <a:hlinkClick r:id="rId2"/>
              </a:rPr>
              <a:t>aks</a:t>
            </a:r>
            <a:r>
              <a:rPr lang="en-IN" dirty="0">
                <a:hlinkClick r:id="rId2"/>
              </a:rPr>
              <a:t>-</a:t>
            </a:r>
            <a:r>
              <a:rPr lang="en-IN" dirty="0" err="1">
                <a:hlinkClick r:id="rId2"/>
              </a:rPr>
              <a:t>kubernetes</a:t>
            </a:r>
            <a:r>
              <a:rPr lang="en-IN" dirty="0">
                <a:hlinkClick r:id="rId2"/>
              </a:rPr>
              <a:t>-masterclass/01-storage-class.yml at master · </a:t>
            </a:r>
            <a:r>
              <a:rPr lang="en-IN" dirty="0" err="1">
                <a:hlinkClick r:id="rId2"/>
              </a:rPr>
              <a:t>stacksimplify</a:t>
            </a:r>
            <a:r>
              <a:rPr lang="en-IN" dirty="0">
                <a:hlinkClick r:id="rId2"/>
              </a:rPr>
              <a:t>/azure-</a:t>
            </a:r>
            <a:r>
              <a:rPr lang="en-IN" dirty="0" err="1">
                <a:hlinkClick r:id="rId2"/>
              </a:rPr>
              <a:t>aks</a:t>
            </a:r>
            <a:r>
              <a:rPr lang="en-IN" dirty="0">
                <a:hlinkClick r:id="rId2"/>
              </a:rPr>
              <a:t>-</a:t>
            </a:r>
            <a:r>
              <a:rPr lang="en-IN" dirty="0" err="1">
                <a:hlinkClick r:id="rId2"/>
              </a:rPr>
              <a:t>kubernetes</a:t>
            </a:r>
            <a:r>
              <a:rPr lang="en-IN" dirty="0">
                <a:hlinkClick r:id="rId2"/>
              </a:rPr>
              <a:t>-masterclass · GitHub</a:t>
            </a:r>
            <a:endParaRPr lang="en-IN" dirty="0"/>
          </a:p>
        </p:txBody>
      </p:sp>
    </p:spTree>
    <p:extLst>
      <p:ext uri="{BB962C8B-B14F-4D97-AF65-F5344CB8AC3E}">
        <p14:creationId xmlns:p14="http://schemas.microsoft.com/office/powerpoint/2010/main" val="3939975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A5695D-DE85-F7FB-AB20-9ED82C7D0443}"/>
              </a:ext>
            </a:extLst>
          </p:cNvPr>
          <p:cNvSpPr txBox="1"/>
          <p:nvPr/>
        </p:nvSpPr>
        <p:spPr>
          <a:xfrm>
            <a:off x="513347" y="593843"/>
            <a:ext cx="11197389" cy="4801314"/>
          </a:xfrm>
          <a:prstGeom prst="rect">
            <a:avLst/>
          </a:prstGeom>
          <a:noFill/>
        </p:spPr>
        <p:txBody>
          <a:bodyPr wrap="square">
            <a:spAutoFit/>
          </a:bodyPr>
          <a:lstStyle/>
          <a:p>
            <a:r>
              <a:rPr lang="en-IN" dirty="0"/>
              <a:t># Note-1:</a:t>
            </a:r>
          </a:p>
          <a:p>
            <a:r>
              <a:rPr lang="en-IN" dirty="0"/>
              <a:t>#volumeBindingMode: Immediate - This setting implies that the </a:t>
            </a:r>
            <a:r>
              <a:rPr lang="en-IN" dirty="0" err="1"/>
              <a:t>PersistentVolumecreation</a:t>
            </a:r>
            <a:r>
              <a:rPr lang="en-IN" dirty="0"/>
              <a:t>, </a:t>
            </a:r>
          </a:p>
          <a:p>
            <a:r>
              <a:rPr lang="en-IN" dirty="0"/>
              <a:t>#followed with the storage medium (Azure Disk in this case) provisioning is triggered as </a:t>
            </a:r>
          </a:p>
          <a:p>
            <a:r>
              <a:rPr lang="en-IN" dirty="0"/>
              <a:t>#soon as the </a:t>
            </a:r>
            <a:r>
              <a:rPr lang="en-IN" dirty="0" err="1"/>
              <a:t>PersistentVolumeClaim</a:t>
            </a:r>
            <a:r>
              <a:rPr lang="en-IN" dirty="0"/>
              <a:t> is created.</a:t>
            </a:r>
          </a:p>
          <a:p>
            <a:endParaRPr lang="en-IN" dirty="0"/>
          </a:p>
          <a:p>
            <a:r>
              <a:rPr lang="en-IN" dirty="0"/>
              <a:t># Note-2:</a:t>
            </a:r>
          </a:p>
          <a:p>
            <a:r>
              <a:rPr lang="en-IN" dirty="0"/>
              <a:t># </a:t>
            </a:r>
            <a:r>
              <a:rPr lang="en-IN" dirty="0" err="1"/>
              <a:t>volumeBindingMode</a:t>
            </a:r>
            <a:r>
              <a:rPr lang="en-IN" dirty="0"/>
              <a:t>: </a:t>
            </a:r>
            <a:r>
              <a:rPr lang="en-IN" dirty="0" err="1"/>
              <a:t>WaitForFirstConsumer</a:t>
            </a:r>
            <a:r>
              <a:rPr lang="en-IN" dirty="0"/>
              <a:t> </a:t>
            </a:r>
          </a:p>
          <a:p>
            <a:r>
              <a:rPr lang="en-IN" dirty="0"/>
              <a:t>#By default, the Immediate mode indicates that volume binding and dynamic provisioning </a:t>
            </a:r>
          </a:p>
          <a:p>
            <a:r>
              <a:rPr lang="en-IN" dirty="0"/>
              <a:t>#occurs once the </a:t>
            </a:r>
            <a:r>
              <a:rPr lang="en-IN" dirty="0" err="1"/>
              <a:t>PersistentVolumeClaim</a:t>
            </a:r>
            <a:r>
              <a:rPr lang="en-IN" dirty="0"/>
              <a:t> is created. For storage backends that are </a:t>
            </a:r>
          </a:p>
          <a:p>
            <a:r>
              <a:rPr lang="en-IN" dirty="0"/>
              <a:t>#topology-constrained and not globally accessible from all Nodes in the cluster, </a:t>
            </a:r>
          </a:p>
          <a:p>
            <a:r>
              <a:rPr lang="en-IN" dirty="0"/>
              <a:t>#PersistentVolumes will be bound or provisioned without knowledge of the Pod's scheduling </a:t>
            </a:r>
          </a:p>
          <a:p>
            <a:r>
              <a:rPr lang="en-IN" dirty="0"/>
              <a:t>#requirements. This may result in </a:t>
            </a:r>
            <a:r>
              <a:rPr lang="en-IN" dirty="0" err="1"/>
              <a:t>unschedulable</a:t>
            </a:r>
            <a:r>
              <a:rPr lang="en-IN" dirty="0"/>
              <a:t> Pods.</a:t>
            </a:r>
          </a:p>
          <a:p>
            <a:r>
              <a:rPr lang="en-IN" dirty="0"/>
              <a:t>#A cluster administrator can address this issue by specifying the </a:t>
            </a:r>
            <a:r>
              <a:rPr lang="en-IN" dirty="0" err="1"/>
              <a:t>WaitForFirstConsumer</a:t>
            </a:r>
            <a:r>
              <a:rPr lang="en-IN" dirty="0"/>
              <a:t> </a:t>
            </a:r>
          </a:p>
          <a:p>
            <a:r>
              <a:rPr lang="en-IN" dirty="0"/>
              <a:t>#mode which will delay the binding and provisioning of a </a:t>
            </a:r>
            <a:r>
              <a:rPr lang="en-IN" dirty="0" err="1"/>
              <a:t>PersistentVolume</a:t>
            </a:r>
            <a:r>
              <a:rPr lang="en-IN" dirty="0"/>
              <a:t> until a </a:t>
            </a:r>
          </a:p>
          <a:p>
            <a:r>
              <a:rPr lang="en-IN" dirty="0"/>
              <a:t>#Pod using the </a:t>
            </a:r>
            <a:r>
              <a:rPr lang="en-IN" dirty="0" err="1"/>
              <a:t>PersistentVolumeClaim</a:t>
            </a:r>
            <a:r>
              <a:rPr lang="en-IN" dirty="0"/>
              <a:t> is created. </a:t>
            </a:r>
            <a:r>
              <a:rPr lang="en-IN" dirty="0" err="1"/>
              <a:t>PersistentVolumes</a:t>
            </a:r>
            <a:r>
              <a:rPr lang="en-IN" dirty="0"/>
              <a:t> will be selected or </a:t>
            </a:r>
          </a:p>
          <a:p>
            <a:r>
              <a:rPr lang="en-IN" dirty="0"/>
              <a:t>#provisioned conforming to the topology that is specified by the Pod's scheduling </a:t>
            </a:r>
          </a:p>
          <a:p>
            <a:r>
              <a:rPr lang="en-IN" dirty="0"/>
              <a:t>#constraints.</a:t>
            </a:r>
          </a:p>
        </p:txBody>
      </p:sp>
    </p:spTree>
    <p:extLst>
      <p:ext uri="{BB962C8B-B14F-4D97-AF65-F5344CB8AC3E}">
        <p14:creationId xmlns:p14="http://schemas.microsoft.com/office/powerpoint/2010/main" val="1084728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DC7746-7F21-0CE6-8EC4-C97CA4B9BE53}"/>
              </a:ext>
            </a:extLst>
          </p:cNvPr>
          <p:cNvSpPr txBox="1"/>
          <p:nvPr/>
        </p:nvSpPr>
        <p:spPr>
          <a:xfrm>
            <a:off x="561472" y="618451"/>
            <a:ext cx="10668002" cy="4247317"/>
          </a:xfrm>
          <a:prstGeom prst="rect">
            <a:avLst/>
          </a:prstGeom>
          <a:noFill/>
        </p:spPr>
        <p:txBody>
          <a:bodyPr wrap="square">
            <a:spAutoFit/>
          </a:bodyPr>
          <a:lstStyle/>
          <a:p>
            <a:r>
              <a:rPr lang="en-IN" dirty="0"/>
              <a:t># Note-3: </a:t>
            </a:r>
          </a:p>
          <a:p>
            <a:r>
              <a:rPr lang="en-IN" dirty="0"/>
              <a:t>#reclaimPolicy: Delete - With this setting, as soon as a </a:t>
            </a:r>
            <a:r>
              <a:rPr lang="en-IN" dirty="0" err="1"/>
              <a:t>PersistentVolumeClaim</a:t>
            </a:r>
            <a:r>
              <a:rPr lang="en-IN" dirty="0"/>
              <a:t> is deleted, </a:t>
            </a:r>
          </a:p>
          <a:p>
            <a:r>
              <a:rPr lang="en-IN" dirty="0"/>
              <a:t>#it also triggers the removal of the corresponding </a:t>
            </a:r>
            <a:r>
              <a:rPr lang="en-IN" dirty="0" err="1"/>
              <a:t>PersistentVolume</a:t>
            </a:r>
            <a:r>
              <a:rPr lang="en-IN" dirty="0"/>
              <a:t> along with the </a:t>
            </a:r>
          </a:p>
          <a:p>
            <a:r>
              <a:rPr lang="en-IN" dirty="0"/>
              <a:t>#Azure Disk. </a:t>
            </a:r>
          </a:p>
          <a:p>
            <a:r>
              <a:rPr lang="en-IN" dirty="0"/>
              <a:t>#We will be surprised provided if we intended to retain that data as backup.</a:t>
            </a:r>
          </a:p>
          <a:p>
            <a:r>
              <a:rPr lang="en-IN" dirty="0"/>
              <a:t># </a:t>
            </a:r>
            <a:r>
              <a:rPr lang="en-IN" dirty="0" err="1"/>
              <a:t>reclaimPolicy</a:t>
            </a:r>
            <a:r>
              <a:rPr lang="en-IN" dirty="0"/>
              <a:t>: retain -  Disk is retained even when PVC is deleted - Recommended Option</a:t>
            </a:r>
          </a:p>
          <a:p>
            <a:endParaRPr lang="en-IN" dirty="0"/>
          </a:p>
          <a:p>
            <a:r>
              <a:rPr lang="en-IN" dirty="0"/>
              <a:t># Note-4:</a:t>
            </a:r>
          </a:p>
          <a:p>
            <a:r>
              <a:rPr lang="en-IN" dirty="0"/>
              <a:t># Both </a:t>
            </a:r>
            <a:r>
              <a:rPr lang="en-IN" dirty="0" err="1"/>
              <a:t>reclaimPolicy</a:t>
            </a:r>
            <a:r>
              <a:rPr lang="en-IN" dirty="0"/>
              <a:t>: Delete and </a:t>
            </a:r>
            <a:r>
              <a:rPr lang="en-IN" dirty="0" err="1"/>
              <a:t>volumeBindingMode</a:t>
            </a:r>
            <a:r>
              <a:rPr lang="en-IN" dirty="0"/>
              <a:t>: Immediate are default settings</a:t>
            </a:r>
          </a:p>
          <a:p>
            <a:r>
              <a:rPr lang="en-IN" dirty="0"/>
              <a:t>##############################################################################</a:t>
            </a:r>
          </a:p>
          <a:p>
            <a:r>
              <a:rPr lang="en-IN" dirty="0"/>
              <a:t># Note-5:</a:t>
            </a:r>
          </a:p>
          <a:p>
            <a:r>
              <a:rPr lang="en-IN" dirty="0"/>
              <a:t># Additional Reference</a:t>
            </a:r>
          </a:p>
          <a:p>
            <a:r>
              <a:rPr lang="en-IN" dirty="0"/>
              <a:t># https://kubernetes.io/docs/concepts/storage/storage-classes/#azure-disk</a:t>
            </a:r>
          </a:p>
          <a:p>
            <a:r>
              <a:rPr lang="en-IN" dirty="0"/>
              <a:t># Managed: When managed used, that disk is persisted for the Lifecycle of the cluster.</a:t>
            </a:r>
          </a:p>
          <a:p>
            <a:r>
              <a:rPr lang="en-IN" dirty="0"/>
              <a:t># If we delete cluster, it will delete the disk</a:t>
            </a:r>
          </a:p>
        </p:txBody>
      </p:sp>
    </p:spTree>
    <p:extLst>
      <p:ext uri="{BB962C8B-B14F-4D97-AF65-F5344CB8AC3E}">
        <p14:creationId xmlns:p14="http://schemas.microsoft.com/office/powerpoint/2010/main" val="14760467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A35B96-14C6-CE10-54EC-0A128415B447}"/>
              </a:ext>
            </a:extLst>
          </p:cNvPr>
          <p:cNvSpPr txBox="1"/>
          <p:nvPr/>
        </p:nvSpPr>
        <p:spPr>
          <a:xfrm>
            <a:off x="657727" y="447361"/>
            <a:ext cx="6096000" cy="3785652"/>
          </a:xfrm>
          <a:prstGeom prst="rect">
            <a:avLst/>
          </a:prstGeom>
          <a:noFill/>
        </p:spPr>
        <p:txBody>
          <a:bodyPr wrap="square">
            <a:spAutoFit/>
          </a:bodyPr>
          <a:lstStyle/>
          <a:p>
            <a:r>
              <a:rPr lang="en-IN" sz="2400" b="1" dirty="0"/>
              <a:t>02-persistent-volume-claim.yml</a:t>
            </a:r>
          </a:p>
          <a:p>
            <a:endParaRPr lang="en-IN" dirty="0"/>
          </a:p>
          <a:p>
            <a:r>
              <a:rPr lang="en-IN" dirty="0" err="1"/>
              <a:t>apiVersion</a:t>
            </a:r>
            <a:r>
              <a:rPr lang="en-IN" dirty="0"/>
              <a:t>: v1</a:t>
            </a:r>
          </a:p>
          <a:p>
            <a:r>
              <a:rPr lang="en-IN" dirty="0"/>
              <a:t>kind: </a:t>
            </a:r>
            <a:r>
              <a:rPr lang="en-IN" dirty="0" err="1"/>
              <a:t>PersistentVolumeClaim</a:t>
            </a:r>
            <a:endParaRPr lang="en-IN" dirty="0"/>
          </a:p>
          <a:p>
            <a:r>
              <a:rPr lang="en-IN" dirty="0"/>
              <a:t>metadata:</a:t>
            </a:r>
          </a:p>
          <a:p>
            <a:r>
              <a:rPr lang="en-IN" dirty="0"/>
              <a:t>  name: azure-managed-disk-</a:t>
            </a:r>
            <a:r>
              <a:rPr lang="en-IN" dirty="0" err="1"/>
              <a:t>pvc</a:t>
            </a:r>
            <a:endParaRPr lang="en-IN" dirty="0"/>
          </a:p>
          <a:p>
            <a:r>
              <a:rPr lang="en-IN" dirty="0"/>
              <a:t>spec:</a:t>
            </a:r>
          </a:p>
          <a:p>
            <a:r>
              <a:rPr lang="en-IN" dirty="0"/>
              <a:t>  </a:t>
            </a:r>
            <a:r>
              <a:rPr lang="en-IN" dirty="0" err="1"/>
              <a:t>accessModes</a:t>
            </a:r>
            <a:r>
              <a:rPr lang="en-IN" dirty="0"/>
              <a:t>:</a:t>
            </a:r>
          </a:p>
          <a:p>
            <a:r>
              <a:rPr lang="en-IN" dirty="0"/>
              <a:t>  - </a:t>
            </a:r>
            <a:r>
              <a:rPr lang="en-IN" dirty="0" err="1"/>
              <a:t>ReadWriteOnce</a:t>
            </a:r>
            <a:endParaRPr lang="en-IN" dirty="0"/>
          </a:p>
          <a:p>
            <a:r>
              <a:rPr lang="en-IN" dirty="0"/>
              <a:t>  </a:t>
            </a:r>
            <a:r>
              <a:rPr lang="en-IN" dirty="0" err="1"/>
              <a:t>storageClassName</a:t>
            </a:r>
            <a:r>
              <a:rPr lang="en-IN" dirty="0"/>
              <a:t>: managed-premium-retain-</a:t>
            </a:r>
            <a:r>
              <a:rPr lang="en-IN" dirty="0" err="1"/>
              <a:t>sc</a:t>
            </a:r>
            <a:endParaRPr lang="en-IN" dirty="0"/>
          </a:p>
          <a:p>
            <a:r>
              <a:rPr lang="en-IN" dirty="0"/>
              <a:t>  resources:</a:t>
            </a:r>
          </a:p>
          <a:p>
            <a:r>
              <a:rPr lang="en-IN" dirty="0"/>
              <a:t>    requests:</a:t>
            </a:r>
          </a:p>
          <a:p>
            <a:r>
              <a:rPr lang="en-IN" dirty="0"/>
              <a:t>      storage: 5Gi </a:t>
            </a:r>
          </a:p>
        </p:txBody>
      </p:sp>
      <p:sp>
        <p:nvSpPr>
          <p:cNvPr id="6" name="TextBox 5">
            <a:extLst>
              <a:ext uri="{FF2B5EF4-FFF2-40B4-BE49-F238E27FC236}">
                <a16:creationId xmlns:a16="http://schemas.microsoft.com/office/drawing/2014/main" id="{B7E80E1B-242E-5F46-1031-BECA76D870A3}"/>
              </a:ext>
            </a:extLst>
          </p:cNvPr>
          <p:cNvSpPr txBox="1"/>
          <p:nvPr/>
        </p:nvSpPr>
        <p:spPr>
          <a:xfrm>
            <a:off x="288760" y="4671808"/>
            <a:ext cx="6464968" cy="646331"/>
          </a:xfrm>
          <a:prstGeom prst="rect">
            <a:avLst/>
          </a:prstGeom>
          <a:noFill/>
        </p:spPr>
        <p:txBody>
          <a:bodyPr wrap="square">
            <a:spAutoFit/>
          </a:bodyPr>
          <a:lstStyle/>
          <a:p>
            <a:pPr marL="285750" indent="-285750">
              <a:buFont typeface="Arial" panose="020B0604020202020204" pitchFamily="34" charset="0"/>
              <a:buChar char="•"/>
            </a:pPr>
            <a:r>
              <a:rPr lang="en-IN" dirty="0" err="1"/>
              <a:t>kubectl</a:t>
            </a:r>
            <a:r>
              <a:rPr lang="en-IN" dirty="0"/>
              <a:t> apply -f </a:t>
            </a:r>
            <a:r>
              <a:rPr lang="en-IN" dirty="0" err="1"/>
              <a:t>kube</a:t>
            </a:r>
            <a:r>
              <a:rPr lang="en-IN" dirty="0"/>
              <a:t>-manifests/01-storage-class.yml</a:t>
            </a:r>
          </a:p>
          <a:p>
            <a:pPr marL="285750" indent="-285750">
              <a:buFont typeface="Arial" panose="020B0604020202020204" pitchFamily="34" charset="0"/>
              <a:buChar char="•"/>
            </a:pPr>
            <a:r>
              <a:rPr lang="en-IN" dirty="0" err="1"/>
              <a:t>kubectl</a:t>
            </a:r>
            <a:r>
              <a:rPr lang="en-IN" dirty="0"/>
              <a:t> apply -f </a:t>
            </a:r>
            <a:r>
              <a:rPr lang="en-IN" dirty="0" err="1"/>
              <a:t>kube</a:t>
            </a:r>
            <a:r>
              <a:rPr lang="en-IN" dirty="0"/>
              <a:t>-manifests/02-persistent-volume-claim.yml</a:t>
            </a:r>
          </a:p>
        </p:txBody>
      </p:sp>
      <p:sp>
        <p:nvSpPr>
          <p:cNvPr id="9" name="TextBox 8">
            <a:extLst>
              <a:ext uri="{FF2B5EF4-FFF2-40B4-BE49-F238E27FC236}">
                <a16:creationId xmlns:a16="http://schemas.microsoft.com/office/drawing/2014/main" id="{04708C2C-A5CD-D2B7-6436-5D8554A189E8}"/>
              </a:ext>
            </a:extLst>
          </p:cNvPr>
          <p:cNvSpPr txBox="1"/>
          <p:nvPr/>
        </p:nvSpPr>
        <p:spPr>
          <a:xfrm>
            <a:off x="8261684" y="3109623"/>
            <a:ext cx="2887579" cy="2308324"/>
          </a:xfrm>
          <a:prstGeom prst="rect">
            <a:avLst/>
          </a:prstGeom>
          <a:noFill/>
        </p:spPr>
        <p:txBody>
          <a:bodyPr wrap="square">
            <a:spAutoFit/>
          </a:bodyPr>
          <a:lstStyle/>
          <a:p>
            <a:r>
              <a:rPr lang="en-IN" dirty="0"/>
              <a:t># List Storage Classes</a:t>
            </a:r>
          </a:p>
          <a:p>
            <a:r>
              <a:rPr lang="en-IN" dirty="0" err="1"/>
              <a:t>kubectl</a:t>
            </a:r>
            <a:r>
              <a:rPr lang="en-IN" dirty="0"/>
              <a:t> get </a:t>
            </a:r>
            <a:r>
              <a:rPr lang="en-IN" dirty="0" err="1"/>
              <a:t>sc</a:t>
            </a:r>
            <a:endParaRPr lang="en-IN" dirty="0"/>
          </a:p>
          <a:p>
            <a:endParaRPr lang="en-IN" dirty="0"/>
          </a:p>
          <a:p>
            <a:r>
              <a:rPr lang="en-IN" dirty="0"/>
              <a:t># List PVC</a:t>
            </a:r>
          </a:p>
          <a:p>
            <a:r>
              <a:rPr lang="en-IN" dirty="0" err="1"/>
              <a:t>kubectl</a:t>
            </a:r>
            <a:r>
              <a:rPr lang="en-IN" dirty="0"/>
              <a:t> get </a:t>
            </a:r>
            <a:r>
              <a:rPr lang="en-IN" dirty="0" err="1"/>
              <a:t>pvc</a:t>
            </a:r>
            <a:r>
              <a:rPr lang="en-IN" dirty="0"/>
              <a:t> </a:t>
            </a:r>
          </a:p>
          <a:p>
            <a:endParaRPr lang="en-IN" dirty="0"/>
          </a:p>
          <a:p>
            <a:r>
              <a:rPr lang="en-IN" dirty="0"/>
              <a:t># List PV</a:t>
            </a:r>
          </a:p>
          <a:p>
            <a:r>
              <a:rPr lang="en-IN" dirty="0" err="1"/>
              <a:t>kubectl</a:t>
            </a:r>
            <a:r>
              <a:rPr lang="en-IN" dirty="0"/>
              <a:t> get </a:t>
            </a:r>
            <a:r>
              <a:rPr lang="en-IN" dirty="0" err="1"/>
              <a:t>pv</a:t>
            </a:r>
            <a:endParaRPr lang="en-IN" dirty="0"/>
          </a:p>
        </p:txBody>
      </p:sp>
    </p:spTree>
    <p:extLst>
      <p:ext uri="{BB962C8B-B14F-4D97-AF65-F5344CB8AC3E}">
        <p14:creationId xmlns:p14="http://schemas.microsoft.com/office/powerpoint/2010/main" val="4359764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006796-8029-F18D-97A6-D3C549D7D3B7}"/>
              </a:ext>
            </a:extLst>
          </p:cNvPr>
          <p:cNvSpPr txBox="1"/>
          <p:nvPr/>
        </p:nvSpPr>
        <p:spPr>
          <a:xfrm>
            <a:off x="586409" y="655983"/>
            <a:ext cx="11290851" cy="1415772"/>
          </a:xfrm>
          <a:prstGeom prst="rect">
            <a:avLst/>
          </a:prstGeom>
          <a:noFill/>
        </p:spPr>
        <p:txBody>
          <a:bodyPr wrap="square">
            <a:spAutoFit/>
          </a:bodyPr>
          <a:lstStyle/>
          <a:p>
            <a:r>
              <a:rPr lang="en-US" sz="3200" b="1" dirty="0" err="1"/>
              <a:t>ConfigMaps</a:t>
            </a:r>
            <a:endParaRPr lang="en-US" sz="3200" b="1" dirty="0"/>
          </a:p>
          <a:p>
            <a:r>
              <a:rPr lang="en-US" dirty="0"/>
              <a:t>A </a:t>
            </a:r>
            <a:r>
              <a:rPr lang="en-US" dirty="0" err="1"/>
              <a:t>ConfigMap</a:t>
            </a:r>
            <a:r>
              <a:rPr lang="en-US" dirty="0"/>
              <a:t> is an API object used to store non-confidential data in key-value pairs. Pods can consume </a:t>
            </a:r>
            <a:r>
              <a:rPr lang="en-US" dirty="0" err="1"/>
              <a:t>ConfigMaps</a:t>
            </a:r>
            <a:r>
              <a:rPr lang="en-US" dirty="0"/>
              <a:t> as environment variables, command-line arguments, or as configuration files in a volume. A </a:t>
            </a:r>
            <a:r>
              <a:rPr lang="en-US" dirty="0" err="1"/>
              <a:t>ConfigMap</a:t>
            </a:r>
            <a:r>
              <a:rPr lang="en-US" dirty="0"/>
              <a:t> allows you to decouple environment-specific configuration from your container images, so that your applications are easily portable.</a:t>
            </a:r>
            <a:endParaRPr lang="en-IN" dirty="0"/>
          </a:p>
        </p:txBody>
      </p:sp>
      <p:sp>
        <p:nvSpPr>
          <p:cNvPr id="7" name="TextBox 6">
            <a:extLst>
              <a:ext uri="{FF2B5EF4-FFF2-40B4-BE49-F238E27FC236}">
                <a16:creationId xmlns:a16="http://schemas.microsoft.com/office/drawing/2014/main" id="{33781E96-F19D-A035-7F82-274DDAD5695A}"/>
              </a:ext>
            </a:extLst>
          </p:cNvPr>
          <p:cNvSpPr txBox="1"/>
          <p:nvPr/>
        </p:nvSpPr>
        <p:spPr>
          <a:xfrm>
            <a:off x="792644" y="2573012"/>
            <a:ext cx="5303355" cy="2954655"/>
          </a:xfrm>
          <a:prstGeom prst="rect">
            <a:avLst/>
          </a:prstGeom>
          <a:noFill/>
        </p:spPr>
        <p:txBody>
          <a:bodyPr wrap="square">
            <a:spAutoFit/>
          </a:bodyPr>
          <a:lstStyle/>
          <a:p>
            <a:r>
              <a:rPr lang="en-IN" sz="2400" b="1" dirty="0"/>
              <a:t>#03-UserManagement-ConfigMap.yml</a:t>
            </a:r>
          </a:p>
          <a:p>
            <a:endParaRPr lang="en-IN" dirty="0"/>
          </a:p>
          <a:p>
            <a:r>
              <a:rPr lang="en-IN" dirty="0" err="1"/>
              <a:t>apiVersion</a:t>
            </a:r>
            <a:r>
              <a:rPr lang="en-IN" dirty="0"/>
              <a:t>: v1</a:t>
            </a:r>
          </a:p>
          <a:p>
            <a:r>
              <a:rPr lang="en-IN" dirty="0"/>
              <a:t>kind: </a:t>
            </a:r>
            <a:r>
              <a:rPr lang="en-IN" dirty="0" err="1"/>
              <a:t>ConfigMap</a:t>
            </a:r>
            <a:endParaRPr lang="en-IN" dirty="0"/>
          </a:p>
          <a:p>
            <a:r>
              <a:rPr lang="en-IN" dirty="0"/>
              <a:t>metadata:</a:t>
            </a:r>
          </a:p>
          <a:p>
            <a:r>
              <a:rPr lang="en-IN" dirty="0"/>
              <a:t>  name: </a:t>
            </a:r>
            <a:r>
              <a:rPr lang="en-IN" dirty="0" err="1"/>
              <a:t>usermanagement</a:t>
            </a:r>
            <a:r>
              <a:rPr lang="en-IN" dirty="0"/>
              <a:t>-</a:t>
            </a:r>
            <a:r>
              <a:rPr lang="en-IN" dirty="0" err="1"/>
              <a:t>dbcreation</a:t>
            </a:r>
            <a:r>
              <a:rPr lang="en-IN" dirty="0"/>
              <a:t>-script</a:t>
            </a:r>
          </a:p>
          <a:p>
            <a:r>
              <a:rPr lang="en-IN" dirty="0"/>
              <a:t>data: </a:t>
            </a:r>
          </a:p>
          <a:p>
            <a:r>
              <a:rPr lang="en-IN" dirty="0"/>
              <a:t>  </a:t>
            </a:r>
            <a:r>
              <a:rPr lang="en-IN" dirty="0" err="1"/>
              <a:t>mysql_usermgmt.sql</a:t>
            </a:r>
            <a:r>
              <a:rPr lang="en-IN" dirty="0"/>
              <a:t>: |-</a:t>
            </a:r>
          </a:p>
          <a:p>
            <a:r>
              <a:rPr lang="en-IN" dirty="0"/>
              <a:t>    DROP DATABASE IF EXISTS </a:t>
            </a:r>
            <a:r>
              <a:rPr lang="en-IN" dirty="0" err="1"/>
              <a:t>webappdb</a:t>
            </a:r>
            <a:r>
              <a:rPr lang="en-IN" dirty="0"/>
              <a:t>;</a:t>
            </a:r>
          </a:p>
          <a:p>
            <a:r>
              <a:rPr lang="en-IN" dirty="0"/>
              <a:t>    CREATE DATABASE </a:t>
            </a:r>
            <a:r>
              <a:rPr lang="en-IN" dirty="0" err="1"/>
              <a:t>webappdb</a:t>
            </a:r>
            <a:r>
              <a:rPr lang="en-IN" dirty="0"/>
              <a:t>; </a:t>
            </a:r>
          </a:p>
        </p:txBody>
      </p:sp>
    </p:spTree>
    <p:extLst>
      <p:ext uri="{BB962C8B-B14F-4D97-AF65-F5344CB8AC3E}">
        <p14:creationId xmlns:p14="http://schemas.microsoft.com/office/powerpoint/2010/main" val="45841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3EF86-4B5D-4D8E-4843-C7BC78482591}"/>
              </a:ext>
            </a:extLst>
          </p:cNvPr>
          <p:cNvPicPr>
            <a:picLocks noChangeAspect="1"/>
          </p:cNvPicPr>
          <p:nvPr/>
        </p:nvPicPr>
        <p:blipFill>
          <a:blip r:embed="rId2"/>
          <a:stretch>
            <a:fillRect/>
          </a:stretch>
        </p:blipFill>
        <p:spPr>
          <a:xfrm>
            <a:off x="3230245" y="1758315"/>
            <a:ext cx="5731510" cy="3341370"/>
          </a:xfrm>
          <a:prstGeom prst="rect">
            <a:avLst/>
          </a:prstGeom>
        </p:spPr>
      </p:pic>
    </p:spTree>
    <p:extLst>
      <p:ext uri="{BB962C8B-B14F-4D97-AF65-F5344CB8AC3E}">
        <p14:creationId xmlns:p14="http://schemas.microsoft.com/office/powerpoint/2010/main" val="3931482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8D880-BD2A-3407-F12E-94C8B5D50701}"/>
              </a:ext>
            </a:extLst>
          </p:cNvPr>
          <p:cNvSpPr txBox="1"/>
          <p:nvPr/>
        </p:nvSpPr>
        <p:spPr>
          <a:xfrm>
            <a:off x="713132" y="423566"/>
            <a:ext cx="5220528" cy="1785104"/>
          </a:xfrm>
          <a:prstGeom prst="rect">
            <a:avLst/>
          </a:prstGeom>
          <a:noFill/>
        </p:spPr>
        <p:txBody>
          <a:bodyPr wrap="square">
            <a:spAutoFit/>
          </a:bodyPr>
          <a:lstStyle/>
          <a:p>
            <a:r>
              <a:rPr lang="en-IN" sz="2800" b="1" dirty="0"/>
              <a:t>Create MySQL Deployment manifest</a:t>
            </a:r>
          </a:p>
          <a:p>
            <a:pPr marL="285750" indent="-285750">
              <a:buFont typeface="Arial" panose="020B0604020202020204" pitchFamily="34" charset="0"/>
              <a:buChar char="•"/>
            </a:pPr>
            <a:r>
              <a:rPr lang="en-IN" dirty="0"/>
              <a:t>Environment Variables</a:t>
            </a:r>
          </a:p>
          <a:p>
            <a:pPr marL="285750" indent="-285750">
              <a:buFont typeface="Arial" panose="020B0604020202020204" pitchFamily="34" charset="0"/>
              <a:buChar char="•"/>
            </a:pPr>
            <a:r>
              <a:rPr lang="en-IN" dirty="0"/>
              <a:t>Volumes</a:t>
            </a:r>
          </a:p>
          <a:p>
            <a:pPr marL="285750" indent="-285750">
              <a:buFont typeface="Arial" panose="020B0604020202020204" pitchFamily="34" charset="0"/>
              <a:buChar char="•"/>
            </a:pPr>
            <a:r>
              <a:rPr lang="en-IN" dirty="0"/>
              <a:t>Volume Mounts</a:t>
            </a:r>
          </a:p>
        </p:txBody>
      </p:sp>
      <p:sp>
        <p:nvSpPr>
          <p:cNvPr id="7" name="TextBox 6">
            <a:extLst>
              <a:ext uri="{FF2B5EF4-FFF2-40B4-BE49-F238E27FC236}">
                <a16:creationId xmlns:a16="http://schemas.microsoft.com/office/drawing/2014/main" id="{AC0F2D40-646D-F6EA-96CD-5D680D723070}"/>
              </a:ext>
            </a:extLst>
          </p:cNvPr>
          <p:cNvSpPr txBox="1"/>
          <p:nvPr/>
        </p:nvSpPr>
        <p:spPr>
          <a:xfrm>
            <a:off x="5933660" y="117693"/>
            <a:ext cx="5337314" cy="6740307"/>
          </a:xfrm>
          <a:prstGeom prst="rect">
            <a:avLst/>
          </a:prstGeom>
          <a:noFill/>
        </p:spPr>
        <p:txBody>
          <a:bodyPr wrap="square">
            <a:spAutoFit/>
          </a:bodyPr>
          <a:lstStyle/>
          <a:p>
            <a:r>
              <a:rPr lang="en-IN" dirty="0"/>
              <a:t>spec: </a:t>
            </a:r>
          </a:p>
          <a:p>
            <a:r>
              <a:rPr lang="en-IN" dirty="0"/>
              <a:t>      containers:</a:t>
            </a:r>
          </a:p>
          <a:p>
            <a:r>
              <a:rPr lang="en-IN" dirty="0"/>
              <a:t>        - name: </a:t>
            </a:r>
            <a:r>
              <a:rPr lang="en-IN" dirty="0" err="1"/>
              <a:t>mysql</a:t>
            </a:r>
            <a:endParaRPr lang="en-IN" dirty="0"/>
          </a:p>
          <a:p>
            <a:r>
              <a:rPr lang="en-IN" dirty="0"/>
              <a:t>          image: mysql:5.6</a:t>
            </a:r>
          </a:p>
          <a:p>
            <a:r>
              <a:rPr lang="en-IN" dirty="0"/>
              <a:t>          env:</a:t>
            </a:r>
          </a:p>
          <a:p>
            <a:r>
              <a:rPr lang="en-IN" dirty="0"/>
              <a:t>            - name: MYSQL_ROOT_PASSWORD</a:t>
            </a:r>
          </a:p>
          <a:p>
            <a:r>
              <a:rPr lang="en-IN" dirty="0"/>
              <a:t>              value: dbpassword11</a:t>
            </a:r>
          </a:p>
          <a:p>
            <a:r>
              <a:rPr lang="en-IN" dirty="0"/>
              <a:t>          ports:</a:t>
            </a:r>
          </a:p>
          <a:p>
            <a:r>
              <a:rPr lang="en-IN" dirty="0"/>
              <a:t>            - </a:t>
            </a:r>
            <a:r>
              <a:rPr lang="en-IN" dirty="0" err="1"/>
              <a:t>containerPort</a:t>
            </a:r>
            <a:r>
              <a:rPr lang="en-IN" dirty="0"/>
              <a:t>: 3306</a:t>
            </a:r>
          </a:p>
          <a:p>
            <a:r>
              <a:rPr lang="en-IN" dirty="0"/>
              <a:t>              name: </a:t>
            </a:r>
            <a:r>
              <a:rPr lang="en-IN" dirty="0" err="1"/>
              <a:t>mysql</a:t>
            </a:r>
            <a:r>
              <a:rPr lang="en-IN" dirty="0"/>
              <a:t>    </a:t>
            </a:r>
          </a:p>
          <a:p>
            <a:r>
              <a:rPr lang="en-IN" dirty="0"/>
              <a:t>          </a:t>
            </a:r>
            <a:r>
              <a:rPr lang="en-IN" dirty="0" err="1"/>
              <a:t>volumeMounts</a:t>
            </a:r>
            <a:r>
              <a:rPr lang="en-IN" dirty="0"/>
              <a:t>:</a:t>
            </a:r>
          </a:p>
          <a:p>
            <a:r>
              <a:rPr lang="en-IN" dirty="0"/>
              <a:t>            - name: </a:t>
            </a:r>
            <a:r>
              <a:rPr lang="en-IN" dirty="0" err="1"/>
              <a:t>mysql</a:t>
            </a:r>
            <a:r>
              <a:rPr lang="en-IN" dirty="0"/>
              <a:t>-persistent-storage</a:t>
            </a:r>
          </a:p>
          <a:p>
            <a:r>
              <a:rPr lang="en-IN" dirty="0"/>
              <a:t>              </a:t>
            </a:r>
            <a:r>
              <a:rPr lang="en-IN" dirty="0" err="1"/>
              <a:t>mountPath</a:t>
            </a:r>
            <a:r>
              <a:rPr lang="en-IN" dirty="0"/>
              <a:t>: /var/lib/</a:t>
            </a:r>
            <a:r>
              <a:rPr lang="en-IN" dirty="0" err="1"/>
              <a:t>mysql</a:t>
            </a:r>
            <a:r>
              <a:rPr lang="en-IN" dirty="0"/>
              <a:t>    </a:t>
            </a:r>
          </a:p>
          <a:p>
            <a:r>
              <a:rPr lang="en-IN" dirty="0"/>
              <a:t>            - name: </a:t>
            </a:r>
            <a:r>
              <a:rPr lang="en-IN" dirty="0" err="1"/>
              <a:t>usermanagement</a:t>
            </a:r>
            <a:r>
              <a:rPr lang="en-IN" dirty="0"/>
              <a:t>-</a:t>
            </a:r>
            <a:r>
              <a:rPr lang="en-IN" dirty="0" err="1"/>
              <a:t>dbcreation</a:t>
            </a:r>
            <a:r>
              <a:rPr lang="en-IN" dirty="0"/>
              <a:t>-script</a:t>
            </a:r>
          </a:p>
          <a:p>
            <a:r>
              <a:rPr lang="en-IN" dirty="0"/>
              <a:t>              </a:t>
            </a:r>
            <a:r>
              <a:rPr lang="en-IN" dirty="0" err="1"/>
              <a:t>mountPath</a:t>
            </a:r>
            <a:r>
              <a:rPr lang="en-IN" dirty="0"/>
              <a:t>: /docker-</a:t>
            </a:r>
            <a:r>
              <a:rPr lang="en-IN" dirty="0" err="1"/>
              <a:t>entrypoint</a:t>
            </a:r>
            <a:r>
              <a:rPr lang="en-IN" dirty="0"/>
              <a:t>-</a:t>
            </a:r>
            <a:r>
              <a:rPr lang="en-IN" dirty="0" err="1"/>
              <a:t>initdb.d</a:t>
            </a:r>
            <a:r>
              <a:rPr lang="en-IN" dirty="0"/>
              <a:t> </a:t>
            </a:r>
          </a:p>
          <a:p>
            <a:r>
              <a:rPr lang="en-IN" dirty="0"/>
              <a:t>              #https://hub.docker.com/_/mysql </a:t>
            </a:r>
          </a:p>
          <a:p>
            <a:r>
              <a:rPr lang="en-IN" dirty="0"/>
              <a:t>              #Refer Initializing a fresh instance                                            </a:t>
            </a:r>
          </a:p>
          <a:p>
            <a:r>
              <a:rPr lang="en-IN" dirty="0"/>
              <a:t>      volumes: </a:t>
            </a:r>
          </a:p>
          <a:p>
            <a:r>
              <a:rPr lang="en-IN" dirty="0"/>
              <a:t>        - name: </a:t>
            </a:r>
            <a:r>
              <a:rPr lang="en-IN" dirty="0" err="1"/>
              <a:t>mysql</a:t>
            </a:r>
            <a:r>
              <a:rPr lang="en-IN" dirty="0"/>
              <a:t>-persistent-storage</a:t>
            </a:r>
          </a:p>
          <a:p>
            <a:r>
              <a:rPr lang="en-IN" dirty="0"/>
              <a:t>          </a:t>
            </a:r>
            <a:r>
              <a:rPr lang="en-IN" dirty="0" err="1"/>
              <a:t>persistentVolumeClaim</a:t>
            </a:r>
            <a:r>
              <a:rPr lang="en-IN" dirty="0"/>
              <a:t>:</a:t>
            </a:r>
          </a:p>
          <a:p>
            <a:r>
              <a:rPr lang="en-IN" dirty="0"/>
              <a:t>            </a:t>
            </a:r>
            <a:r>
              <a:rPr lang="en-IN" dirty="0" err="1"/>
              <a:t>claimName</a:t>
            </a:r>
            <a:r>
              <a:rPr lang="en-IN" dirty="0"/>
              <a:t>: azure-managed-disk-</a:t>
            </a:r>
            <a:r>
              <a:rPr lang="en-IN" dirty="0" err="1"/>
              <a:t>pvc</a:t>
            </a:r>
            <a:endParaRPr lang="en-IN" dirty="0"/>
          </a:p>
          <a:p>
            <a:r>
              <a:rPr lang="en-IN" dirty="0"/>
              <a:t>        - name: </a:t>
            </a:r>
            <a:r>
              <a:rPr lang="en-IN" dirty="0" err="1"/>
              <a:t>usermanagement</a:t>
            </a:r>
            <a:r>
              <a:rPr lang="en-IN" dirty="0"/>
              <a:t>-</a:t>
            </a:r>
            <a:r>
              <a:rPr lang="en-IN" dirty="0" err="1"/>
              <a:t>dbcreation</a:t>
            </a:r>
            <a:r>
              <a:rPr lang="en-IN" dirty="0"/>
              <a:t>-script</a:t>
            </a:r>
          </a:p>
          <a:p>
            <a:r>
              <a:rPr lang="en-IN" dirty="0"/>
              <a:t>          </a:t>
            </a:r>
            <a:r>
              <a:rPr lang="en-IN" dirty="0" err="1"/>
              <a:t>configMap</a:t>
            </a:r>
            <a:r>
              <a:rPr lang="en-IN" dirty="0"/>
              <a:t>:</a:t>
            </a:r>
          </a:p>
          <a:p>
            <a:r>
              <a:rPr lang="en-IN" dirty="0"/>
              <a:t>            name: </a:t>
            </a:r>
            <a:r>
              <a:rPr lang="en-IN" dirty="0" err="1"/>
              <a:t>usermanagement</a:t>
            </a:r>
            <a:r>
              <a:rPr lang="en-IN" dirty="0"/>
              <a:t>-</a:t>
            </a:r>
            <a:r>
              <a:rPr lang="en-IN" dirty="0" err="1"/>
              <a:t>dbcreation</a:t>
            </a:r>
            <a:r>
              <a:rPr lang="en-IN" dirty="0"/>
              <a:t>-script</a:t>
            </a:r>
          </a:p>
        </p:txBody>
      </p:sp>
      <p:sp>
        <p:nvSpPr>
          <p:cNvPr id="9" name="TextBox 8">
            <a:extLst>
              <a:ext uri="{FF2B5EF4-FFF2-40B4-BE49-F238E27FC236}">
                <a16:creationId xmlns:a16="http://schemas.microsoft.com/office/drawing/2014/main" id="{7D077F43-C3C0-D4D1-0AED-626A3A63E505}"/>
              </a:ext>
            </a:extLst>
          </p:cNvPr>
          <p:cNvSpPr txBox="1"/>
          <p:nvPr/>
        </p:nvSpPr>
        <p:spPr>
          <a:xfrm>
            <a:off x="623680" y="2241352"/>
            <a:ext cx="4067590" cy="4616648"/>
          </a:xfrm>
          <a:prstGeom prst="rect">
            <a:avLst/>
          </a:prstGeom>
          <a:noFill/>
        </p:spPr>
        <p:txBody>
          <a:bodyPr wrap="square">
            <a:spAutoFit/>
          </a:bodyPr>
          <a:lstStyle/>
          <a:p>
            <a:r>
              <a:rPr lang="en-IN" sz="2400" b="1" dirty="0"/>
              <a:t>#04-mysql-deployment.yml</a:t>
            </a:r>
          </a:p>
          <a:p>
            <a:r>
              <a:rPr lang="en-IN" sz="1800" dirty="0" err="1"/>
              <a:t>apiVersion</a:t>
            </a:r>
            <a:r>
              <a:rPr lang="en-IN" sz="1800" dirty="0"/>
              <a:t>: apps/v1</a:t>
            </a:r>
          </a:p>
          <a:p>
            <a:r>
              <a:rPr lang="en-IN" sz="1800" dirty="0"/>
              <a:t>kind: Deployment</a:t>
            </a:r>
          </a:p>
          <a:p>
            <a:r>
              <a:rPr lang="en-IN" sz="1800" dirty="0"/>
              <a:t>metadata:</a:t>
            </a:r>
          </a:p>
          <a:p>
            <a:r>
              <a:rPr lang="en-IN" sz="1800" dirty="0"/>
              <a:t>  name: </a:t>
            </a:r>
            <a:r>
              <a:rPr lang="en-IN" sz="1800" dirty="0" err="1"/>
              <a:t>mysql</a:t>
            </a:r>
            <a:endParaRPr lang="en-IN" sz="1800" dirty="0"/>
          </a:p>
          <a:p>
            <a:r>
              <a:rPr lang="en-IN" sz="1800" dirty="0"/>
              <a:t>spec: </a:t>
            </a:r>
          </a:p>
          <a:p>
            <a:r>
              <a:rPr lang="en-IN" sz="1800" dirty="0"/>
              <a:t>  replicas: 1</a:t>
            </a:r>
          </a:p>
          <a:p>
            <a:r>
              <a:rPr lang="en-IN" sz="1800" dirty="0"/>
              <a:t>  selector:</a:t>
            </a:r>
          </a:p>
          <a:p>
            <a:r>
              <a:rPr lang="en-IN" sz="1800" dirty="0"/>
              <a:t>    </a:t>
            </a:r>
            <a:r>
              <a:rPr lang="en-IN" sz="1800" dirty="0" err="1"/>
              <a:t>matchLabels</a:t>
            </a:r>
            <a:r>
              <a:rPr lang="en-IN" sz="1800" dirty="0"/>
              <a:t>:</a:t>
            </a:r>
          </a:p>
          <a:p>
            <a:r>
              <a:rPr lang="en-IN" sz="1800" dirty="0"/>
              <a:t>      app: </a:t>
            </a:r>
            <a:r>
              <a:rPr lang="en-IN" sz="1800" dirty="0" err="1"/>
              <a:t>mysql</a:t>
            </a:r>
            <a:endParaRPr lang="en-IN" sz="1800" dirty="0"/>
          </a:p>
          <a:p>
            <a:r>
              <a:rPr lang="en-IN" sz="1800" dirty="0"/>
              <a:t>  strategy:</a:t>
            </a:r>
          </a:p>
          <a:p>
            <a:r>
              <a:rPr lang="en-IN" sz="1800" dirty="0"/>
              <a:t>    type: Recreate </a:t>
            </a:r>
          </a:p>
          <a:p>
            <a:r>
              <a:rPr lang="en-IN" sz="1800" dirty="0"/>
              <a:t>  template: </a:t>
            </a:r>
          </a:p>
          <a:p>
            <a:r>
              <a:rPr lang="en-IN" sz="1800" dirty="0"/>
              <a:t>    metadata: </a:t>
            </a:r>
          </a:p>
          <a:p>
            <a:r>
              <a:rPr lang="en-IN" sz="1800" dirty="0"/>
              <a:t>      labels: </a:t>
            </a:r>
          </a:p>
          <a:p>
            <a:r>
              <a:rPr lang="en-IN" sz="1800" dirty="0"/>
              <a:t>        app: </a:t>
            </a:r>
            <a:r>
              <a:rPr lang="en-IN" sz="1800" dirty="0" err="1"/>
              <a:t>mysql</a:t>
            </a:r>
            <a:endParaRPr lang="en-IN" sz="1800" dirty="0"/>
          </a:p>
        </p:txBody>
      </p:sp>
    </p:spTree>
    <p:extLst>
      <p:ext uri="{BB962C8B-B14F-4D97-AF65-F5344CB8AC3E}">
        <p14:creationId xmlns:p14="http://schemas.microsoft.com/office/powerpoint/2010/main" val="7638785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B0BA8C-CC2F-B3D6-32F3-4CD38171CDA1}"/>
              </a:ext>
            </a:extLst>
          </p:cNvPr>
          <p:cNvSpPr txBox="1"/>
          <p:nvPr/>
        </p:nvSpPr>
        <p:spPr>
          <a:xfrm>
            <a:off x="683314" y="603118"/>
            <a:ext cx="10846077" cy="1138773"/>
          </a:xfrm>
          <a:prstGeom prst="rect">
            <a:avLst/>
          </a:prstGeom>
          <a:noFill/>
        </p:spPr>
        <p:txBody>
          <a:bodyPr wrap="square">
            <a:spAutoFit/>
          </a:bodyPr>
          <a:lstStyle/>
          <a:p>
            <a:r>
              <a:rPr lang="en-IN" sz="3200" b="1" dirty="0"/>
              <a:t>Create MySQL </a:t>
            </a:r>
            <a:r>
              <a:rPr lang="en-IN" sz="3200" b="1" dirty="0" err="1"/>
              <a:t>ClusterIP</a:t>
            </a:r>
            <a:r>
              <a:rPr lang="en-IN" sz="3200" b="1" dirty="0"/>
              <a:t> Service manifest</a:t>
            </a:r>
          </a:p>
          <a:p>
            <a:pPr marL="285750" indent="-285750">
              <a:buFont typeface="Arial" panose="020B0604020202020204" pitchFamily="34" charset="0"/>
              <a:buChar char="•"/>
            </a:pPr>
            <a:r>
              <a:rPr lang="en-IN" dirty="0"/>
              <a:t>At any point of time we are going to have only one </a:t>
            </a:r>
            <a:r>
              <a:rPr lang="en-IN" dirty="0" err="1"/>
              <a:t>mysql</a:t>
            </a:r>
            <a:r>
              <a:rPr lang="en-IN" dirty="0"/>
              <a:t> pod in this design so </a:t>
            </a:r>
            <a:r>
              <a:rPr lang="en-IN" dirty="0" err="1"/>
              <a:t>ClusterIP</a:t>
            </a:r>
            <a:r>
              <a:rPr lang="en-IN" dirty="0"/>
              <a:t>: None will use the Pod IP Address instead of creating or allocating a separate IP for MySQL Cluster IP service.</a:t>
            </a:r>
          </a:p>
        </p:txBody>
      </p:sp>
      <p:sp>
        <p:nvSpPr>
          <p:cNvPr id="5" name="TextBox 4">
            <a:extLst>
              <a:ext uri="{FF2B5EF4-FFF2-40B4-BE49-F238E27FC236}">
                <a16:creationId xmlns:a16="http://schemas.microsoft.com/office/drawing/2014/main" id="{932E5AA7-771B-5628-5A8B-3E2BDF3DCAD1}"/>
              </a:ext>
            </a:extLst>
          </p:cNvPr>
          <p:cNvSpPr txBox="1"/>
          <p:nvPr/>
        </p:nvSpPr>
        <p:spPr>
          <a:xfrm>
            <a:off x="852280" y="1988548"/>
            <a:ext cx="6097656" cy="3231654"/>
          </a:xfrm>
          <a:prstGeom prst="rect">
            <a:avLst/>
          </a:prstGeom>
          <a:noFill/>
        </p:spPr>
        <p:txBody>
          <a:bodyPr wrap="square">
            <a:spAutoFit/>
          </a:bodyPr>
          <a:lstStyle/>
          <a:p>
            <a:r>
              <a:rPr lang="en-IN" sz="2400" b="1" dirty="0"/>
              <a:t>#05-mysql-clusterip-service.yml</a:t>
            </a:r>
          </a:p>
          <a:p>
            <a:r>
              <a:rPr lang="en-IN" dirty="0" err="1"/>
              <a:t>apiVersion</a:t>
            </a:r>
            <a:r>
              <a:rPr lang="en-IN" dirty="0"/>
              <a:t>: v1</a:t>
            </a:r>
          </a:p>
          <a:p>
            <a:r>
              <a:rPr lang="en-IN" dirty="0"/>
              <a:t>kind: Service</a:t>
            </a:r>
          </a:p>
          <a:p>
            <a:r>
              <a:rPr lang="en-IN" dirty="0"/>
              <a:t>metadata: </a:t>
            </a:r>
          </a:p>
          <a:p>
            <a:r>
              <a:rPr lang="en-IN" dirty="0"/>
              <a:t>  name: </a:t>
            </a:r>
            <a:r>
              <a:rPr lang="en-IN" dirty="0" err="1"/>
              <a:t>mysql</a:t>
            </a:r>
            <a:endParaRPr lang="en-IN" dirty="0"/>
          </a:p>
          <a:p>
            <a:r>
              <a:rPr lang="en-IN" dirty="0"/>
              <a:t>spec:</a:t>
            </a:r>
          </a:p>
          <a:p>
            <a:r>
              <a:rPr lang="en-IN" dirty="0"/>
              <a:t>  selector:</a:t>
            </a:r>
          </a:p>
          <a:p>
            <a:r>
              <a:rPr lang="en-IN" dirty="0"/>
              <a:t>    app: </a:t>
            </a:r>
            <a:r>
              <a:rPr lang="en-IN" dirty="0" err="1"/>
              <a:t>mysql</a:t>
            </a:r>
            <a:r>
              <a:rPr lang="en-IN" dirty="0"/>
              <a:t> </a:t>
            </a:r>
          </a:p>
          <a:p>
            <a:r>
              <a:rPr lang="en-IN" dirty="0"/>
              <a:t>  ports: </a:t>
            </a:r>
          </a:p>
          <a:p>
            <a:r>
              <a:rPr lang="en-IN" dirty="0"/>
              <a:t>    - port: 3306  </a:t>
            </a:r>
          </a:p>
          <a:p>
            <a:r>
              <a:rPr lang="en-IN" dirty="0"/>
              <a:t>  </a:t>
            </a:r>
            <a:r>
              <a:rPr lang="en-IN" dirty="0" err="1"/>
              <a:t>clusterIP</a:t>
            </a:r>
            <a:r>
              <a:rPr lang="en-IN" dirty="0"/>
              <a:t>: None # This means we are going to use Pod IP </a:t>
            </a:r>
          </a:p>
        </p:txBody>
      </p:sp>
    </p:spTree>
    <p:extLst>
      <p:ext uri="{BB962C8B-B14F-4D97-AF65-F5344CB8AC3E}">
        <p14:creationId xmlns:p14="http://schemas.microsoft.com/office/powerpoint/2010/main" val="2785622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AA0072-873D-5FDD-3772-64446E9BAA15}"/>
              </a:ext>
            </a:extLst>
          </p:cNvPr>
          <p:cNvSpPr txBox="1"/>
          <p:nvPr/>
        </p:nvSpPr>
        <p:spPr>
          <a:xfrm>
            <a:off x="395081" y="353131"/>
            <a:ext cx="5021746" cy="5078313"/>
          </a:xfrm>
          <a:prstGeom prst="rect">
            <a:avLst/>
          </a:prstGeom>
          <a:noFill/>
        </p:spPr>
        <p:txBody>
          <a:bodyPr wrap="square">
            <a:spAutoFit/>
          </a:bodyPr>
          <a:lstStyle/>
          <a:p>
            <a:r>
              <a:rPr lang="en-IN" b="1" dirty="0"/>
              <a:t>1:Create MySQL Database with all above manifests</a:t>
            </a:r>
          </a:p>
          <a:p>
            <a:r>
              <a:rPr lang="en-IN" b="1" dirty="0"/>
              <a:t># Create MySQL Database</a:t>
            </a:r>
          </a:p>
          <a:p>
            <a:pPr marL="285750" indent="-285750">
              <a:buFont typeface="Arial" panose="020B0604020202020204" pitchFamily="34" charset="0"/>
              <a:buChar char="•"/>
            </a:pPr>
            <a:r>
              <a:rPr lang="en-IN" dirty="0" err="1"/>
              <a:t>kubectl</a:t>
            </a:r>
            <a:r>
              <a:rPr lang="en-IN" dirty="0"/>
              <a:t> apply -f </a:t>
            </a:r>
            <a:r>
              <a:rPr lang="en-IN" dirty="0" err="1"/>
              <a:t>kube</a:t>
            </a:r>
            <a:r>
              <a:rPr lang="en-IN" dirty="0"/>
              <a:t>-manifests/</a:t>
            </a:r>
          </a:p>
          <a:p>
            <a:endParaRPr lang="en-IN" dirty="0"/>
          </a:p>
          <a:p>
            <a:r>
              <a:rPr lang="en-IN" b="1" dirty="0"/>
              <a:t># List Storage Classes</a:t>
            </a:r>
          </a:p>
          <a:p>
            <a:pPr marL="285750" indent="-285750">
              <a:buFont typeface="Arial" panose="020B0604020202020204" pitchFamily="34" charset="0"/>
              <a:buChar char="•"/>
            </a:pPr>
            <a:r>
              <a:rPr lang="en-IN" dirty="0" err="1"/>
              <a:t>kubectl</a:t>
            </a:r>
            <a:r>
              <a:rPr lang="en-IN" dirty="0"/>
              <a:t> get </a:t>
            </a:r>
            <a:r>
              <a:rPr lang="en-IN" dirty="0" err="1"/>
              <a:t>sc</a:t>
            </a:r>
            <a:endParaRPr lang="en-IN" dirty="0"/>
          </a:p>
          <a:p>
            <a:endParaRPr lang="en-IN" dirty="0"/>
          </a:p>
          <a:p>
            <a:r>
              <a:rPr lang="en-IN" dirty="0"/>
              <a:t># List PVC</a:t>
            </a:r>
          </a:p>
          <a:p>
            <a:pPr marL="285750" indent="-285750">
              <a:buFont typeface="Arial" panose="020B0604020202020204" pitchFamily="34" charset="0"/>
              <a:buChar char="•"/>
            </a:pPr>
            <a:r>
              <a:rPr lang="en-IN" dirty="0" err="1"/>
              <a:t>kubectl</a:t>
            </a:r>
            <a:r>
              <a:rPr lang="en-IN" dirty="0"/>
              <a:t> get </a:t>
            </a:r>
            <a:r>
              <a:rPr lang="en-IN" dirty="0" err="1"/>
              <a:t>pvc</a:t>
            </a:r>
            <a:r>
              <a:rPr lang="en-IN" dirty="0"/>
              <a:t> </a:t>
            </a:r>
          </a:p>
          <a:p>
            <a:endParaRPr lang="en-IN" dirty="0"/>
          </a:p>
          <a:p>
            <a:r>
              <a:rPr lang="en-IN" dirty="0"/>
              <a:t># List PV</a:t>
            </a:r>
          </a:p>
          <a:p>
            <a:pPr marL="285750" indent="-285750">
              <a:buFont typeface="Arial" panose="020B0604020202020204" pitchFamily="34" charset="0"/>
              <a:buChar char="•"/>
            </a:pPr>
            <a:r>
              <a:rPr lang="en-IN" dirty="0" err="1"/>
              <a:t>kubectl</a:t>
            </a:r>
            <a:r>
              <a:rPr lang="en-IN" dirty="0"/>
              <a:t> get </a:t>
            </a:r>
            <a:r>
              <a:rPr lang="en-IN" dirty="0" err="1"/>
              <a:t>pv</a:t>
            </a:r>
            <a:endParaRPr lang="en-IN" dirty="0"/>
          </a:p>
          <a:p>
            <a:endParaRPr lang="en-IN" dirty="0"/>
          </a:p>
          <a:p>
            <a:r>
              <a:rPr lang="en-IN" dirty="0"/>
              <a:t># List pods</a:t>
            </a:r>
          </a:p>
          <a:p>
            <a:pPr marL="285750" indent="-285750">
              <a:buFont typeface="Arial" panose="020B0604020202020204" pitchFamily="34" charset="0"/>
              <a:buChar char="•"/>
            </a:pPr>
            <a:r>
              <a:rPr lang="en-IN" dirty="0" err="1"/>
              <a:t>kubectl</a:t>
            </a:r>
            <a:r>
              <a:rPr lang="en-IN" dirty="0"/>
              <a:t> get pods </a:t>
            </a:r>
          </a:p>
          <a:p>
            <a:endParaRPr lang="en-IN" dirty="0"/>
          </a:p>
          <a:p>
            <a:r>
              <a:rPr lang="en-IN" dirty="0"/>
              <a:t># List pods based on  label name</a:t>
            </a:r>
          </a:p>
          <a:p>
            <a:pPr marL="285750" indent="-285750">
              <a:buFont typeface="Arial" panose="020B0604020202020204" pitchFamily="34" charset="0"/>
              <a:buChar char="•"/>
            </a:pPr>
            <a:r>
              <a:rPr lang="en-IN" dirty="0" err="1"/>
              <a:t>kubectl</a:t>
            </a:r>
            <a:r>
              <a:rPr lang="en-IN" dirty="0"/>
              <a:t> get pods -l app=</a:t>
            </a:r>
            <a:r>
              <a:rPr lang="en-IN" dirty="0" err="1"/>
              <a:t>mysql</a:t>
            </a:r>
            <a:endParaRPr lang="en-IN" dirty="0"/>
          </a:p>
        </p:txBody>
      </p:sp>
      <p:sp>
        <p:nvSpPr>
          <p:cNvPr id="5" name="TextBox 4">
            <a:extLst>
              <a:ext uri="{FF2B5EF4-FFF2-40B4-BE49-F238E27FC236}">
                <a16:creationId xmlns:a16="http://schemas.microsoft.com/office/drawing/2014/main" id="{F80F77BD-8B22-BA33-1172-07E4DB914534}"/>
              </a:ext>
            </a:extLst>
          </p:cNvPr>
          <p:cNvSpPr txBox="1"/>
          <p:nvPr/>
        </p:nvSpPr>
        <p:spPr>
          <a:xfrm>
            <a:off x="421586" y="5799988"/>
            <a:ext cx="10160276" cy="738664"/>
          </a:xfrm>
          <a:prstGeom prst="rect">
            <a:avLst/>
          </a:prstGeom>
          <a:noFill/>
        </p:spPr>
        <p:txBody>
          <a:bodyPr wrap="square">
            <a:spAutoFit/>
          </a:bodyPr>
          <a:lstStyle/>
          <a:p>
            <a:r>
              <a:rPr lang="en-IN" sz="2400" b="1" dirty="0"/>
              <a:t>2:Connect to MYSQL Database</a:t>
            </a:r>
          </a:p>
          <a:p>
            <a:r>
              <a:rPr lang="en-IN" dirty="0" err="1"/>
              <a:t>kubectl</a:t>
            </a:r>
            <a:r>
              <a:rPr lang="en-IN" dirty="0"/>
              <a:t> run -it --rm --image=mysql:5.6 --restart=Never </a:t>
            </a:r>
            <a:r>
              <a:rPr lang="en-IN" dirty="0" err="1"/>
              <a:t>mysql</a:t>
            </a:r>
            <a:r>
              <a:rPr lang="en-IN" dirty="0"/>
              <a:t>-client -- </a:t>
            </a:r>
            <a:r>
              <a:rPr lang="en-IN" dirty="0" err="1"/>
              <a:t>mysql</a:t>
            </a:r>
            <a:r>
              <a:rPr lang="en-IN" dirty="0"/>
              <a:t> -h </a:t>
            </a:r>
            <a:r>
              <a:rPr lang="en-IN" dirty="0" err="1"/>
              <a:t>mysql</a:t>
            </a:r>
            <a:r>
              <a:rPr lang="en-IN" dirty="0"/>
              <a:t> -pdbpassword11</a:t>
            </a:r>
          </a:p>
        </p:txBody>
      </p:sp>
      <p:sp>
        <p:nvSpPr>
          <p:cNvPr id="7" name="TextBox 6">
            <a:extLst>
              <a:ext uri="{FF2B5EF4-FFF2-40B4-BE49-F238E27FC236}">
                <a16:creationId xmlns:a16="http://schemas.microsoft.com/office/drawing/2014/main" id="{0301B043-73B2-D70B-A949-AEFA4FDF086B}"/>
              </a:ext>
            </a:extLst>
          </p:cNvPr>
          <p:cNvSpPr txBox="1"/>
          <p:nvPr/>
        </p:nvSpPr>
        <p:spPr>
          <a:xfrm>
            <a:off x="5175801" y="1077391"/>
            <a:ext cx="7016199" cy="4247317"/>
          </a:xfrm>
          <a:prstGeom prst="rect">
            <a:avLst/>
          </a:prstGeom>
          <a:noFill/>
        </p:spPr>
        <p:txBody>
          <a:bodyPr wrap="square">
            <a:spAutoFit/>
          </a:bodyPr>
          <a:lstStyle/>
          <a:p>
            <a:r>
              <a:rPr lang="en-IN" b="1" dirty="0"/>
              <a:t>3:Verify </a:t>
            </a:r>
            <a:r>
              <a:rPr lang="en-IN" b="1" dirty="0" err="1"/>
              <a:t>usermgmt</a:t>
            </a:r>
            <a:r>
              <a:rPr lang="en-IN" b="1" dirty="0"/>
              <a:t> schema got created which we provided in </a:t>
            </a:r>
            <a:r>
              <a:rPr lang="en-IN" b="1" dirty="0" err="1"/>
              <a:t>ConfigMap</a:t>
            </a:r>
            <a:endParaRPr lang="en-IN" b="1" dirty="0"/>
          </a:p>
          <a:p>
            <a:r>
              <a:rPr lang="en-IN" dirty="0" err="1"/>
              <a:t>mysql</a:t>
            </a:r>
            <a:r>
              <a:rPr lang="en-IN" dirty="0"/>
              <a:t>&gt; show schemas;</a:t>
            </a:r>
          </a:p>
          <a:p>
            <a:r>
              <a:rPr lang="en-IN" b="1" dirty="0"/>
              <a:t>Step-05: Clean-Up</a:t>
            </a:r>
          </a:p>
          <a:p>
            <a:r>
              <a:rPr lang="en-IN" dirty="0"/>
              <a:t># Delete All</a:t>
            </a:r>
          </a:p>
          <a:p>
            <a:r>
              <a:rPr lang="en-IN" dirty="0" err="1"/>
              <a:t>kubectl</a:t>
            </a:r>
            <a:r>
              <a:rPr lang="en-IN" dirty="0"/>
              <a:t> delete -f </a:t>
            </a:r>
            <a:r>
              <a:rPr lang="en-IN" dirty="0" err="1"/>
              <a:t>kube</a:t>
            </a:r>
            <a:r>
              <a:rPr lang="en-IN" dirty="0"/>
              <a:t>-manifests/</a:t>
            </a:r>
          </a:p>
          <a:p>
            <a:r>
              <a:rPr lang="en-IN" b="1" dirty="0"/>
              <a:t>Step-06: Delete PV exclusively - It exists due to retain policy</a:t>
            </a:r>
          </a:p>
          <a:p>
            <a:r>
              <a:rPr lang="en-IN" dirty="0"/>
              <a:t># List PV</a:t>
            </a:r>
          </a:p>
          <a:p>
            <a:r>
              <a:rPr lang="en-IN" dirty="0" err="1"/>
              <a:t>kubect</a:t>
            </a:r>
            <a:r>
              <a:rPr lang="en-IN" dirty="0"/>
              <a:t> get </a:t>
            </a:r>
            <a:r>
              <a:rPr lang="en-IN" dirty="0" err="1"/>
              <a:t>pv</a:t>
            </a:r>
            <a:endParaRPr lang="en-IN" dirty="0"/>
          </a:p>
          <a:p>
            <a:endParaRPr lang="en-IN" dirty="0"/>
          </a:p>
          <a:p>
            <a:r>
              <a:rPr lang="en-IN" dirty="0"/>
              <a:t># Delete PV exclusively</a:t>
            </a:r>
          </a:p>
          <a:p>
            <a:r>
              <a:rPr lang="en-IN" dirty="0" err="1"/>
              <a:t>kubectl</a:t>
            </a:r>
            <a:r>
              <a:rPr lang="en-IN" dirty="0"/>
              <a:t> get </a:t>
            </a:r>
            <a:r>
              <a:rPr lang="en-IN" dirty="0" err="1"/>
              <a:t>pv</a:t>
            </a:r>
            <a:endParaRPr lang="en-IN" dirty="0"/>
          </a:p>
          <a:p>
            <a:r>
              <a:rPr lang="en-IN" dirty="0" err="1"/>
              <a:t>kubectl</a:t>
            </a:r>
            <a:r>
              <a:rPr lang="en-IN" dirty="0"/>
              <a:t> delete </a:t>
            </a:r>
            <a:r>
              <a:rPr lang="en-IN" dirty="0" err="1"/>
              <a:t>pv</a:t>
            </a:r>
            <a:r>
              <a:rPr lang="en-IN" dirty="0"/>
              <a:t> &lt;PV-NAME&gt;</a:t>
            </a:r>
          </a:p>
          <a:p>
            <a:endParaRPr lang="en-IN" dirty="0"/>
          </a:p>
          <a:p>
            <a:r>
              <a:rPr lang="en-IN" dirty="0"/>
              <a:t># Delete Azure Disks </a:t>
            </a:r>
          </a:p>
          <a:p>
            <a:r>
              <a:rPr lang="en-IN" dirty="0"/>
              <a:t>Go to All Services -&gt; Disks -&gt; Select and Delete the Disk</a:t>
            </a:r>
          </a:p>
        </p:txBody>
      </p:sp>
    </p:spTree>
    <p:extLst>
      <p:ext uri="{BB962C8B-B14F-4D97-AF65-F5344CB8AC3E}">
        <p14:creationId xmlns:p14="http://schemas.microsoft.com/office/powerpoint/2010/main" val="665174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59EE7-FFCC-5B12-2721-7067394408B2}"/>
              </a:ext>
            </a:extLst>
          </p:cNvPr>
          <p:cNvSpPr txBox="1"/>
          <p:nvPr/>
        </p:nvSpPr>
        <p:spPr>
          <a:xfrm>
            <a:off x="592207" y="926358"/>
            <a:ext cx="10499862" cy="2400657"/>
          </a:xfrm>
          <a:prstGeom prst="rect">
            <a:avLst/>
          </a:prstGeom>
          <a:noFill/>
        </p:spPr>
        <p:txBody>
          <a:bodyPr wrap="square">
            <a:spAutoFit/>
          </a:bodyPr>
          <a:lstStyle/>
          <a:p>
            <a:r>
              <a:rPr lang="en-IN" sz="2400" b="1" dirty="0"/>
              <a:t>Step-07: References &amp; Storage Best Practices</a:t>
            </a:r>
          </a:p>
          <a:p>
            <a:pPr marL="285750" indent="-285750">
              <a:buFont typeface="Arial" panose="020B0604020202020204" pitchFamily="34" charset="0"/>
              <a:buChar char="•"/>
            </a:pPr>
            <a:r>
              <a:rPr lang="en-IN" dirty="0"/>
              <a:t>We need to discuss references exclusively here.</a:t>
            </a:r>
          </a:p>
          <a:p>
            <a:pPr marL="285750" indent="-285750">
              <a:buFont typeface="Arial" panose="020B0604020202020204" pitchFamily="34" charset="0"/>
              <a:buChar char="•"/>
            </a:pPr>
            <a:r>
              <a:rPr lang="en-IN" dirty="0"/>
              <a:t>https://docs.microsoft.com/en-us/azure/aks/concepts-storage</a:t>
            </a:r>
          </a:p>
          <a:p>
            <a:pPr marL="285750" indent="-285750">
              <a:buFont typeface="Arial" panose="020B0604020202020204" pitchFamily="34" charset="0"/>
              <a:buChar char="•"/>
            </a:pPr>
            <a:r>
              <a:rPr lang="en-IN" dirty="0"/>
              <a:t>https://docs.microsoft.com/en-us/azure/aks/operator-best-practices-storage</a:t>
            </a:r>
          </a:p>
          <a:p>
            <a:pPr marL="285750" indent="-285750">
              <a:buFont typeface="Arial" panose="020B0604020202020204" pitchFamily="34" charset="0"/>
              <a:buChar char="•"/>
            </a:pPr>
            <a:r>
              <a:rPr lang="en-IN" dirty="0"/>
              <a:t>https://docs.microsoft.com/en-us/azure/aks/azure-disks-dynamic-pv</a:t>
            </a:r>
          </a:p>
          <a:p>
            <a:pPr marL="285750" indent="-285750">
              <a:buFont typeface="Arial" panose="020B0604020202020204" pitchFamily="34" charset="0"/>
              <a:buChar char="•"/>
            </a:pPr>
            <a:r>
              <a:rPr lang="en-IN" dirty="0"/>
              <a:t>https://kubernetes.io/docs/concepts/storage/persistent-volumes/</a:t>
            </a:r>
          </a:p>
          <a:p>
            <a:pPr marL="285750" indent="-285750">
              <a:buFont typeface="Arial" panose="020B0604020202020204" pitchFamily="34" charset="0"/>
              <a:buChar char="•"/>
            </a:pPr>
            <a:r>
              <a:rPr lang="en-IN" dirty="0"/>
              <a:t>https://kubernetes.io/docs/concepts/storage/storage-classes/#azure-disk</a:t>
            </a:r>
          </a:p>
          <a:p>
            <a:pPr marL="285750" indent="-285750">
              <a:buFont typeface="Arial" panose="020B0604020202020204" pitchFamily="34" charset="0"/>
              <a:buChar char="•"/>
            </a:pPr>
            <a:r>
              <a:rPr lang="en-IN" dirty="0"/>
              <a:t>https://kubernetes.io/docs/reference/generated/kubernetes-api/v1.18/#storageclass-v1-storage-k8s-io</a:t>
            </a:r>
          </a:p>
        </p:txBody>
      </p:sp>
    </p:spTree>
    <p:extLst>
      <p:ext uri="{BB962C8B-B14F-4D97-AF65-F5344CB8AC3E}">
        <p14:creationId xmlns:p14="http://schemas.microsoft.com/office/powerpoint/2010/main" val="40091154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7E882-9DF3-ED12-0A6C-22195A7D0864}"/>
              </a:ext>
            </a:extLst>
          </p:cNvPr>
          <p:cNvPicPr>
            <a:picLocks noChangeAspect="1"/>
          </p:cNvPicPr>
          <p:nvPr/>
        </p:nvPicPr>
        <p:blipFill>
          <a:blip r:embed="rId2"/>
          <a:stretch>
            <a:fillRect/>
          </a:stretch>
        </p:blipFill>
        <p:spPr>
          <a:xfrm>
            <a:off x="190089" y="438439"/>
            <a:ext cx="11811822" cy="6141265"/>
          </a:xfrm>
          <a:prstGeom prst="rect">
            <a:avLst/>
          </a:prstGeom>
        </p:spPr>
      </p:pic>
    </p:spTree>
    <p:extLst>
      <p:ext uri="{BB962C8B-B14F-4D97-AF65-F5344CB8AC3E}">
        <p14:creationId xmlns:p14="http://schemas.microsoft.com/office/powerpoint/2010/main" val="9340794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EF0BD6-067F-4646-5865-8413D21D8AD3}"/>
              </a:ext>
            </a:extLst>
          </p:cNvPr>
          <p:cNvSpPr txBox="1"/>
          <p:nvPr/>
        </p:nvSpPr>
        <p:spPr>
          <a:xfrm>
            <a:off x="583924" y="566678"/>
            <a:ext cx="6731276" cy="3354765"/>
          </a:xfrm>
          <a:prstGeom prst="rect">
            <a:avLst/>
          </a:prstGeom>
          <a:noFill/>
        </p:spPr>
        <p:txBody>
          <a:bodyPr wrap="square">
            <a:spAutoFit/>
          </a:bodyPr>
          <a:lstStyle/>
          <a:p>
            <a:r>
              <a:rPr lang="en-IN" sz="3200" b="1" dirty="0"/>
              <a:t>#01-MySQL-externalName-Service.yml</a:t>
            </a:r>
          </a:p>
          <a:p>
            <a:endParaRPr lang="en-IN" dirty="0"/>
          </a:p>
          <a:p>
            <a:endParaRPr lang="en-IN" dirty="0"/>
          </a:p>
          <a:p>
            <a:r>
              <a:rPr lang="en-IN" dirty="0" err="1">
                <a:highlight>
                  <a:srgbClr val="FFFF00"/>
                </a:highlight>
              </a:rPr>
              <a:t>apiVersion</a:t>
            </a:r>
            <a:r>
              <a:rPr lang="en-IN" dirty="0">
                <a:highlight>
                  <a:srgbClr val="FFFF00"/>
                </a:highlight>
              </a:rPr>
              <a:t>: v1</a:t>
            </a:r>
          </a:p>
          <a:p>
            <a:r>
              <a:rPr lang="en-IN" dirty="0">
                <a:highlight>
                  <a:srgbClr val="FFFF00"/>
                </a:highlight>
              </a:rPr>
              <a:t>kind: Service</a:t>
            </a:r>
          </a:p>
          <a:p>
            <a:r>
              <a:rPr lang="en-IN" dirty="0">
                <a:highlight>
                  <a:srgbClr val="FFFF00"/>
                </a:highlight>
              </a:rPr>
              <a:t>metadata:</a:t>
            </a:r>
          </a:p>
          <a:p>
            <a:r>
              <a:rPr lang="en-IN" dirty="0">
                <a:highlight>
                  <a:srgbClr val="FFFF00"/>
                </a:highlight>
              </a:rPr>
              <a:t>  name: </a:t>
            </a:r>
            <a:r>
              <a:rPr lang="en-IN" dirty="0" err="1">
                <a:highlight>
                  <a:srgbClr val="FFFF00"/>
                </a:highlight>
              </a:rPr>
              <a:t>mysql</a:t>
            </a:r>
            <a:endParaRPr lang="en-IN" dirty="0">
              <a:highlight>
                <a:srgbClr val="FFFF00"/>
              </a:highlight>
            </a:endParaRPr>
          </a:p>
          <a:p>
            <a:r>
              <a:rPr lang="en-IN" dirty="0">
                <a:highlight>
                  <a:srgbClr val="FFFF00"/>
                </a:highlight>
              </a:rPr>
              <a:t>spec:</a:t>
            </a:r>
          </a:p>
          <a:p>
            <a:r>
              <a:rPr lang="en-IN" dirty="0">
                <a:highlight>
                  <a:srgbClr val="FFFF00"/>
                </a:highlight>
              </a:rPr>
              <a:t>  type: </a:t>
            </a:r>
            <a:r>
              <a:rPr lang="en-IN" b="1" dirty="0" err="1">
                <a:solidFill>
                  <a:srgbClr val="FF0000"/>
                </a:solidFill>
                <a:highlight>
                  <a:srgbClr val="FFFF00"/>
                </a:highlight>
              </a:rPr>
              <a:t>ExternalName</a:t>
            </a:r>
            <a:endParaRPr lang="en-IN" b="1" dirty="0">
              <a:solidFill>
                <a:srgbClr val="FF0000"/>
              </a:solidFill>
              <a:highlight>
                <a:srgbClr val="FFFF00"/>
              </a:highlight>
            </a:endParaRPr>
          </a:p>
          <a:p>
            <a:r>
              <a:rPr lang="en-IN" dirty="0">
                <a:highlight>
                  <a:srgbClr val="FFFF00"/>
                </a:highlight>
              </a:rPr>
              <a:t>  </a:t>
            </a:r>
            <a:r>
              <a:rPr lang="en-IN" dirty="0" err="1">
                <a:highlight>
                  <a:srgbClr val="FFFF00"/>
                </a:highlight>
              </a:rPr>
              <a:t>externalName</a:t>
            </a:r>
            <a:r>
              <a:rPr lang="en-IN" dirty="0">
                <a:highlight>
                  <a:srgbClr val="FFFF00"/>
                </a:highlight>
              </a:rPr>
              <a:t>: akswebappdb.mysql.database.azure.com</a:t>
            </a:r>
          </a:p>
          <a:p>
            <a:r>
              <a:rPr lang="en-IN" dirty="0">
                <a:highlight>
                  <a:srgbClr val="FFFF00"/>
                </a:highlight>
              </a:rPr>
              <a:t>                              #server name if </a:t>
            </a:r>
            <a:r>
              <a:rPr lang="en-IN" dirty="0" err="1">
                <a:highlight>
                  <a:srgbClr val="FFFF00"/>
                </a:highlight>
              </a:rPr>
              <a:t>sql</a:t>
            </a:r>
            <a:r>
              <a:rPr lang="en-IN" dirty="0">
                <a:highlight>
                  <a:srgbClr val="FFFF00"/>
                </a:highlight>
              </a:rPr>
              <a:t> database</a:t>
            </a:r>
          </a:p>
        </p:txBody>
      </p:sp>
    </p:spTree>
    <p:extLst>
      <p:ext uri="{BB962C8B-B14F-4D97-AF65-F5344CB8AC3E}">
        <p14:creationId xmlns:p14="http://schemas.microsoft.com/office/powerpoint/2010/main" val="3830526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E152E0-9911-E8B0-DA3C-7B2814B2F917}"/>
              </a:ext>
            </a:extLst>
          </p:cNvPr>
          <p:cNvPicPr>
            <a:picLocks noChangeAspect="1"/>
          </p:cNvPicPr>
          <p:nvPr/>
        </p:nvPicPr>
        <p:blipFill>
          <a:blip r:embed="rId2"/>
          <a:stretch>
            <a:fillRect/>
          </a:stretch>
        </p:blipFill>
        <p:spPr>
          <a:xfrm>
            <a:off x="318052" y="553567"/>
            <a:ext cx="11355769" cy="5750865"/>
          </a:xfrm>
          <a:prstGeom prst="rect">
            <a:avLst/>
          </a:prstGeom>
        </p:spPr>
      </p:pic>
    </p:spTree>
    <p:extLst>
      <p:ext uri="{BB962C8B-B14F-4D97-AF65-F5344CB8AC3E}">
        <p14:creationId xmlns:p14="http://schemas.microsoft.com/office/powerpoint/2010/main" val="3965610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B9A2D6-35F3-C759-8061-0204DB5F14E4}"/>
              </a:ext>
            </a:extLst>
          </p:cNvPr>
          <p:cNvPicPr>
            <a:picLocks noChangeAspect="1"/>
          </p:cNvPicPr>
          <p:nvPr/>
        </p:nvPicPr>
        <p:blipFill>
          <a:blip r:embed="rId2"/>
          <a:stretch>
            <a:fillRect/>
          </a:stretch>
        </p:blipFill>
        <p:spPr>
          <a:xfrm>
            <a:off x="228600" y="883777"/>
            <a:ext cx="11429627" cy="5090445"/>
          </a:xfrm>
          <a:prstGeom prst="rect">
            <a:avLst/>
          </a:prstGeom>
        </p:spPr>
      </p:pic>
    </p:spTree>
    <p:extLst>
      <p:ext uri="{BB962C8B-B14F-4D97-AF65-F5344CB8AC3E}">
        <p14:creationId xmlns:p14="http://schemas.microsoft.com/office/powerpoint/2010/main" val="39152234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DBF64E-298D-BAD3-E579-37485DE8A4DC}"/>
              </a:ext>
            </a:extLst>
          </p:cNvPr>
          <p:cNvPicPr>
            <a:picLocks noChangeAspect="1"/>
          </p:cNvPicPr>
          <p:nvPr/>
        </p:nvPicPr>
        <p:blipFill>
          <a:blip r:embed="rId2"/>
          <a:stretch>
            <a:fillRect/>
          </a:stretch>
        </p:blipFill>
        <p:spPr>
          <a:xfrm>
            <a:off x="370130" y="421837"/>
            <a:ext cx="11451739" cy="6014326"/>
          </a:xfrm>
          <a:prstGeom prst="rect">
            <a:avLst/>
          </a:prstGeom>
        </p:spPr>
      </p:pic>
    </p:spTree>
    <p:extLst>
      <p:ext uri="{BB962C8B-B14F-4D97-AF65-F5344CB8AC3E}">
        <p14:creationId xmlns:p14="http://schemas.microsoft.com/office/powerpoint/2010/main" val="21006813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2873D0-7B7D-360E-F338-C602F6C7E580}"/>
              </a:ext>
            </a:extLst>
          </p:cNvPr>
          <p:cNvPicPr>
            <a:picLocks noChangeAspect="1"/>
          </p:cNvPicPr>
          <p:nvPr/>
        </p:nvPicPr>
        <p:blipFill>
          <a:blip r:embed="rId2"/>
          <a:stretch>
            <a:fillRect/>
          </a:stretch>
        </p:blipFill>
        <p:spPr>
          <a:xfrm>
            <a:off x="310516" y="310786"/>
            <a:ext cx="11570968" cy="6196672"/>
          </a:xfrm>
          <a:prstGeom prst="rect">
            <a:avLst/>
          </a:prstGeom>
        </p:spPr>
      </p:pic>
    </p:spTree>
    <p:extLst>
      <p:ext uri="{BB962C8B-B14F-4D97-AF65-F5344CB8AC3E}">
        <p14:creationId xmlns:p14="http://schemas.microsoft.com/office/powerpoint/2010/main" val="335141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04198F-92DB-FD15-02A5-224D8533E605}"/>
              </a:ext>
            </a:extLst>
          </p:cNvPr>
          <p:cNvPicPr>
            <a:picLocks noChangeAspect="1"/>
          </p:cNvPicPr>
          <p:nvPr/>
        </p:nvPicPr>
        <p:blipFill>
          <a:blip r:embed="rId2"/>
          <a:stretch>
            <a:fillRect/>
          </a:stretch>
        </p:blipFill>
        <p:spPr>
          <a:xfrm>
            <a:off x="807084" y="681672"/>
            <a:ext cx="11236723" cy="5155248"/>
          </a:xfrm>
          <a:prstGeom prst="rect">
            <a:avLst/>
          </a:prstGeom>
        </p:spPr>
      </p:pic>
    </p:spTree>
    <p:extLst>
      <p:ext uri="{BB962C8B-B14F-4D97-AF65-F5344CB8AC3E}">
        <p14:creationId xmlns:p14="http://schemas.microsoft.com/office/powerpoint/2010/main" val="23842385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BFB6F5-A9C0-7A0D-8362-6C448228DDD9}"/>
              </a:ext>
            </a:extLst>
          </p:cNvPr>
          <p:cNvPicPr>
            <a:picLocks noChangeAspect="1"/>
          </p:cNvPicPr>
          <p:nvPr/>
        </p:nvPicPr>
        <p:blipFill>
          <a:blip r:embed="rId2"/>
          <a:stretch>
            <a:fillRect/>
          </a:stretch>
        </p:blipFill>
        <p:spPr>
          <a:xfrm>
            <a:off x="303908" y="334595"/>
            <a:ext cx="11584183" cy="6188810"/>
          </a:xfrm>
          <a:prstGeom prst="rect">
            <a:avLst/>
          </a:prstGeom>
        </p:spPr>
      </p:pic>
    </p:spTree>
    <p:extLst>
      <p:ext uri="{BB962C8B-B14F-4D97-AF65-F5344CB8AC3E}">
        <p14:creationId xmlns:p14="http://schemas.microsoft.com/office/powerpoint/2010/main" val="13794786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93D9F2-C601-BA31-30E9-AC5CCC4B6EC1}"/>
              </a:ext>
            </a:extLst>
          </p:cNvPr>
          <p:cNvPicPr>
            <a:picLocks noChangeAspect="1"/>
          </p:cNvPicPr>
          <p:nvPr/>
        </p:nvPicPr>
        <p:blipFill>
          <a:blip r:embed="rId2"/>
          <a:stretch>
            <a:fillRect/>
          </a:stretch>
        </p:blipFill>
        <p:spPr>
          <a:xfrm>
            <a:off x="298174" y="629360"/>
            <a:ext cx="11246590" cy="5599279"/>
          </a:xfrm>
          <a:prstGeom prst="rect">
            <a:avLst/>
          </a:prstGeom>
        </p:spPr>
      </p:pic>
    </p:spTree>
    <p:extLst>
      <p:ext uri="{BB962C8B-B14F-4D97-AF65-F5344CB8AC3E}">
        <p14:creationId xmlns:p14="http://schemas.microsoft.com/office/powerpoint/2010/main" val="26584494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C27FC-14CC-97A7-5008-C1C14C7355DE}"/>
              </a:ext>
            </a:extLst>
          </p:cNvPr>
          <p:cNvPicPr>
            <a:picLocks noChangeAspect="1"/>
          </p:cNvPicPr>
          <p:nvPr/>
        </p:nvPicPr>
        <p:blipFill>
          <a:blip r:embed="rId2"/>
          <a:stretch>
            <a:fillRect/>
          </a:stretch>
        </p:blipFill>
        <p:spPr>
          <a:xfrm>
            <a:off x="611005" y="554427"/>
            <a:ext cx="10969990" cy="5749145"/>
          </a:xfrm>
          <a:prstGeom prst="rect">
            <a:avLst/>
          </a:prstGeom>
        </p:spPr>
      </p:pic>
    </p:spTree>
    <p:extLst>
      <p:ext uri="{BB962C8B-B14F-4D97-AF65-F5344CB8AC3E}">
        <p14:creationId xmlns:p14="http://schemas.microsoft.com/office/powerpoint/2010/main" val="41251299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859ABD-BA0E-1316-D7B9-08AF548456EF}"/>
              </a:ext>
            </a:extLst>
          </p:cNvPr>
          <p:cNvPicPr>
            <a:picLocks noChangeAspect="1"/>
          </p:cNvPicPr>
          <p:nvPr/>
        </p:nvPicPr>
        <p:blipFill>
          <a:blip r:embed="rId2"/>
          <a:stretch>
            <a:fillRect/>
          </a:stretch>
        </p:blipFill>
        <p:spPr>
          <a:xfrm>
            <a:off x="323544" y="596619"/>
            <a:ext cx="11544911" cy="5664761"/>
          </a:xfrm>
          <a:prstGeom prst="rect">
            <a:avLst/>
          </a:prstGeom>
        </p:spPr>
      </p:pic>
    </p:spTree>
    <p:extLst>
      <p:ext uri="{BB962C8B-B14F-4D97-AF65-F5344CB8AC3E}">
        <p14:creationId xmlns:p14="http://schemas.microsoft.com/office/powerpoint/2010/main" val="17084889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0CB67-2129-DCBC-C222-3EB2BC170673}"/>
              </a:ext>
            </a:extLst>
          </p:cNvPr>
          <p:cNvPicPr>
            <a:picLocks noChangeAspect="1"/>
          </p:cNvPicPr>
          <p:nvPr/>
        </p:nvPicPr>
        <p:blipFill>
          <a:blip r:embed="rId2"/>
          <a:stretch>
            <a:fillRect/>
          </a:stretch>
        </p:blipFill>
        <p:spPr>
          <a:xfrm>
            <a:off x="166973" y="207448"/>
            <a:ext cx="11858053" cy="6443104"/>
          </a:xfrm>
          <a:prstGeom prst="rect">
            <a:avLst/>
          </a:prstGeom>
        </p:spPr>
      </p:pic>
    </p:spTree>
    <p:extLst>
      <p:ext uri="{BB962C8B-B14F-4D97-AF65-F5344CB8AC3E}">
        <p14:creationId xmlns:p14="http://schemas.microsoft.com/office/powerpoint/2010/main" val="383306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CE6354-7E48-4442-96BA-CD3603A52802}"/>
              </a:ext>
            </a:extLst>
          </p:cNvPr>
          <p:cNvPicPr>
            <a:picLocks noChangeAspect="1"/>
          </p:cNvPicPr>
          <p:nvPr/>
        </p:nvPicPr>
        <p:blipFill>
          <a:blip r:embed="rId2"/>
          <a:stretch>
            <a:fillRect/>
          </a:stretch>
        </p:blipFill>
        <p:spPr>
          <a:xfrm>
            <a:off x="191371" y="881531"/>
            <a:ext cx="11809257" cy="5094938"/>
          </a:xfrm>
          <a:prstGeom prst="rect">
            <a:avLst/>
          </a:prstGeom>
        </p:spPr>
      </p:pic>
    </p:spTree>
    <p:extLst>
      <p:ext uri="{BB962C8B-B14F-4D97-AF65-F5344CB8AC3E}">
        <p14:creationId xmlns:p14="http://schemas.microsoft.com/office/powerpoint/2010/main" val="15398855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F56954-B4AB-003C-EAD3-4CC29A0C8A62}"/>
              </a:ext>
            </a:extLst>
          </p:cNvPr>
          <p:cNvPicPr>
            <a:picLocks noChangeAspect="1"/>
          </p:cNvPicPr>
          <p:nvPr/>
        </p:nvPicPr>
        <p:blipFill>
          <a:blip r:embed="rId2"/>
          <a:stretch>
            <a:fillRect/>
          </a:stretch>
        </p:blipFill>
        <p:spPr>
          <a:xfrm>
            <a:off x="508768" y="585939"/>
            <a:ext cx="11174464" cy="5686121"/>
          </a:xfrm>
          <a:prstGeom prst="rect">
            <a:avLst/>
          </a:prstGeom>
        </p:spPr>
      </p:pic>
    </p:spTree>
    <p:extLst>
      <p:ext uri="{BB962C8B-B14F-4D97-AF65-F5344CB8AC3E}">
        <p14:creationId xmlns:p14="http://schemas.microsoft.com/office/powerpoint/2010/main" val="1661572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ED6F49-B2F1-88F4-D942-44A5E9E3A266}"/>
              </a:ext>
            </a:extLst>
          </p:cNvPr>
          <p:cNvPicPr>
            <a:picLocks noChangeAspect="1"/>
          </p:cNvPicPr>
          <p:nvPr/>
        </p:nvPicPr>
        <p:blipFill>
          <a:blip r:embed="rId2"/>
          <a:stretch>
            <a:fillRect/>
          </a:stretch>
        </p:blipFill>
        <p:spPr>
          <a:xfrm>
            <a:off x="341243" y="491008"/>
            <a:ext cx="11509513" cy="5875984"/>
          </a:xfrm>
          <a:prstGeom prst="rect">
            <a:avLst/>
          </a:prstGeom>
        </p:spPr>
      </p:pic>
    </p:spTree>
    <p:extLst>
      <p:ext uri="{BB962C8B-B14F-4D97-AF65-F5344CB8AC3E}">
        <p14:creationId xmlns:p14="http://schemas.microsoft.com/office/powerpoint/2010/main" val="3003169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69E7A1-DF87-D575-E9D2-74EE0E5879B2}"/>
              </a:ext>
            </a:extLst>
          </p:cNvPr>
          <p:cNvPicPr>
            <a:picLocks noChangeAspect="1"/>
          </p:cNvPicPr>
          <p:nvPr/>
        </p:nvPicPr>
        <p:blipFill>
          <a:blip r:embed="rId2"/>
          <a:stretch>
            <a:fillRect/>
          </a:stretch>
        </p:blipFill>
        <p:spPr>
          <a:xfrm>
            <a:off x="0" y="301978"/>
            <a:ext cx="12192000" cy="6254044"/>
          </a:xfrm>
          <a:prstGeom prst="rect">
            <a:avLst/>
          </a:prstGeom>
        </p:spPr>
      </p:pic>
    </p:spTree>
    <p:extLst>
      <p:ext uri="{BB962C8B-B14F-4D97-AF65-F5344CB8AC3E}">
        <p14:creationId xmlns:p14="http://schemas.microsoft.com/office/powerpoint/2010/main" val="9829313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465E6-442F-11A6-95A1-73A10D993AC5}"/>
              </a:ext>
            </a:extLst>
          </p:cNvPr>
          <p:cNvPicPr>
            <a:picLocks noChangeAspect="1"/>
          </p:cNvPicPr>
          <p:nvPr/>
        </p:nvPicPr>
        <p:blipFill>
          <a:blip r:embed="rId2"/>
          <a:stretch>
            <a:fillRect/>
          </a:stretch>
        </p:blipFill>
        <p:spPr>
          <a:xfrm>
            <a:off x="220269" y="393085"/>
            <a:ext cx="11751461" cy="6071830"/>
          </a:xfrm>
          <a:prstGeom prst="rect">
            <a:avLst/>
          </a:prstGeom>
        </p:spPr>
      </p:pic>
    </p:spTree>
    <p:extLst>
      <p:ext uri="{BB962C8B-B14F-4D97-AF65-F5344CB8AC3E}">
        <p14:creationId xmlns:p14="http://schemas.microsoft.com/office/powerpoint/2010/main" val="3025843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2559</TotalTime>
  <Words>6965</Words>
  <Application>Microsoft Office PowerPoint</Application>
  <PresentationFormat>Widescreen</PresentationFormat>
  <Paragraphs>1187</Paragraphs>
  <Slides>128</Slides>
  <Notes>1</Notes>
  <HiddenSlides>0</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Madan Kumar</dc:creator>
  <cp:lastModifiedBy>madankumare77@gmail.com</cp:lastModifiedBy>
  <cp:revision>157</cp:revision>
  <dcterms:created xsi:type="dcterms:W3CDTF">2023-01-23T05:53:09Z</dcterms:created>
  <dcterms:modified xsi:type="dcterms:W3CDTF">2025-04-22T05:10:31Z</dcterms:modified>
</cp:coreProperties>
</file>